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7.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8.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702" r:id="rId3"/>
    <p:sldMasterId id="2147483750" r:id="rId4"/>
    <p:sldMasterId id="2147483762" r:id="rId5"/>
    <p:sldMasterId id="2147483774" r:id="rId6"/>
    <p:sldMasterId id="2147483786" r:id="rId7"/>
    <p:sldMasterId id="2147483798" r:id="rId8"/>
    <p:sldMasterId id="2147483810" r:id="rId9"/>
    <p:sldMasterId id="2147483822" r:id="rId10"/>
    <p:sldMasterId id="2147483834" r:id="rId11"/>
    <p:sldMasterId id="2147483852" r:id="rId12"/>
    <p:sldMasterId id="2147483864" r:id="rId13"/>
    <p:sldMasterId id="2147483876" r:id="rId14"/>
    <p:sldMasterId id="2147483888" r:id="rId15"/>
    <p:sldMasterId id="2147483900" r:id="rId16"/>
    <p:sldMasterId id="2147483912" r:id="rId17"/>
    <p:sldMasterId id="2147483942" r:id="rId18"/>
    <p:sldMasterId id="2147483960" r:id="rId19"/>
  </p:sldMasterIdLst>
  <p:notesMasterIdLst>
    <p:notesMasterId r:id="rId72"/>
  </p:notesMasterIdLst>
  <p:sldIdLst>
    <p:sldId id="257" r:id="rId20"/>
    <p:sldId id="258" r:id="rId21"/>
    <p:sldId id="267" r:id="rId22"/>
    <p:sldId id="268" r:id="rId23"/>
    <p:sldId id="269" r:id="rId24"/>
    <p:sldId id="271" r:id="rId25"/>
    <p:sldId id="272" r:id="rId26"/>
    <p:sldId id="273" r:id="rId27"/>
    <p:sldId id="274" r:id="rId28"/>
    <p:sldId id="283" r:id="rId29"/>
    <p:sldId id="275" r:id="rId30"/>
    <p:sldId id="276" r:id="rId31"/>
    <p:sldId id="277" r:id="rId32"/>
    <p:sldId id="278" r:id="rId33"/>
    <p:sldId id="279" r:id="rId34"/>
    <p:sldId id="280" r:id="rId35"/>
    <p:sldId id="281" r:id="rId36"/>
    <p:sldId id="282" r:id="rId37"/>
    <p:sldId id="286" r:id="rId38"/>
    <p:sldId id="284" r:id="rId39"/>
    <p:sldId id="285" r:id="rId40"/>
    <p:sldId id="287" r:id="rId41"/>
    <p:sldId id="290" r:id="rId42"/>
    <p:sldId id="291" r:id="rId43"/>
    <p:sldId id="292" r:id="rId44"/>
    <p:sldId id="289" r:id="rId45"/>
    <p:sldId id="288" r:id="rId46"/>
    <p:sldId id="293" r:id="rId47"/>
    <p:sldId id="294" r:id="rId48"/>
    <p:sldId id="296" r:id="rId49"/>
    <p:sldId id="295" r:id="rId50"/>
    <p:sldId id="334" r:id="rId51"/>
    <p:sldId id="297" r:id="rId52"/>
    <p:sldId id="303" r:id="rId53"/>
    <p:sldId id="298" r:id="rId54"/>
    <p:sldId id="299" r:id="rId55"/>
    <p:sldId id="302" r:id="rId56"/>
    <p:sldId id="301" r:id="rId57"/>
    <p:sldId id="300" r:id="rId58"/>
    <p:sldId id="336" r:id="rId59"/>
    <p:sldId id="337" r:id="rId60"/>
    <p:sldId id="304" r:id="rId61"/>
    <p:sldId id="305" r:id="rId62"/>
    <p:sldId id="306" r:id="rId63"/>
    <p:sldId id="307" r:id="rId64"/>
    <p:sldId id="339" r:id="rId65"/>
    <p:sldId id="308" r:id="rId66"/>
    <p:sldId id="309" r:id="rId67"/>
    <p:sldId id="312" r:id="rId68"/>
    <p:sldId id="322" r:id="rId69"/>
    <p:sldId id="333" r:id="rId70"/>
    <p:sldId id="313"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D4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965" autoAdjust="0"/>
  </p:normalViewPr>
  <p:slideViewPr>
    <p:cSldViewPr>
      <p:cViewPr>
        <p:scale>
          <a:sx n="86" d="100"/>
          <a:sy n="86" d="100"/>
        </p:scale>
        <p:origin x="-1464" y="-132"/>
      </p:cViewPr>
      <p:guideLst>
        <p:guide orient="horz" pos="2160"/>
        <p:guide pos="2880"/>
      </p:guideLst>
    </p:cSldViewPr>
  </p:slideViewPr>
  <p:notesTextViewPr>
    <p:cViewPr>
      <p:scale>
        <a:sx n="1" d="1"/>
        <a:sy n="1" d="1"/>
      </p:scale>
      <p:origin x="0" y="0"/>
    </p:cViewPr>
  </p:notesTextViewPr>
  <p:sorterViewPr>
    <p:cViewPr>
      <p:scale>
        <a:sx n="100" d="100"/>
        <a:sy n="100" d="100"/>
      </p:scale>
      <p:origin x="0" y="50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61" Type="http://schemas.openxmlformats.org/officeDocument/2006/relationships/slide" Target="slides/slide42.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156521-76A2-45C7-A614-26664369696E}" type="datetimeFigureOut">
              <a:rPr lang="en-US" smtClean="0"/>
              <a:t>7/29/2017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3EA9F1-BBD8-4DCA-86BA-1D173D5FA2A5}" type="slidenum">
              <a:rPr lang="en-US" smtClean="0"/>
              <a:t>‹#›</a:t>
            </a:fld>
            <a:endParaRPr lang="en-US"/>
          </a:p>
        </p:txBody>
      </p:sp>
    </p:spTree>
    <p:extLst>
      <p:ext uri="{BB962C8B-B14F-4D97-AF65-F5344CB8AC3E}">
        <p14:creationId xmlns:p14="http://schemas.microsoft.com/office/powerpoint/2010/main" val="3386606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journalsleep.org/ViewAbstract.aspx?pid=25169"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3EA9F1-BBD8-4DCA-86BA-1D173D5FA2A5}" type="slidenum">
              <a:rPr lang="en-US" smtClean="0"/>
              <a:t>1</a:t>
            </a:fld>
            <a:endParaRPr lang="en-US"/>
          </a:p>
        </p:txBody>
      </p:sp>
    </p:spTree>
    <p:extLst>
      <p:ext uri="{BB962C8B-B14F-4D97-AF65-F5344CB8AC3E}">
        <p14:creationId xmlns:p14="http://schemas.microsoft.com/office/powerpoint/2010/main" val="2104486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5B18F-D2CF-404F-89CB-039F694A1496}"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464075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offline optimization is needed, because if we do not have</a:t>
            </a:r>
            <a:r>
              <a:rPr lang="en-US" baseline="0" dirty="0" smtClean="0"/>
              <a:t> a </a:t>
            </a:r>
            <a:r>
              <a:rPr lang="en-US" dirty="0" smtClean="0"/>
              <a:t>periodic repair (while asleep)  we (the brain)</a:t>
            </a:r>
            <a:r>
              <a:rPr lang="en-US" baseline="0" dirty="0" smtClean="0"/>
              <a:t> </a:t>
            </a:r>
            <a:r>
              <a:rPr lang="en-US" dirty="0" smtClean="0"/>
              <a:t>will become overly complex and dysfunctional.</a:t>
            </a:r>
          </a:p>
          <a:p>
            <a:r>
              <a:rPr lang="en-US" dirty="0" smtClean="0"/>
              <a:t>Crick believes</a:t>
            </a:r>
            <a:r>
              <a:rPr lang="en-US" baseline="0" dirty="0" smtClean="0"/>
              <a:t> that </a:t>
            </a:r>
            <a:r>
              <a:rPr lang="en-US" dirty="0" smtClean="0"/>
              <a:t>REM dreaming represents a purging or pruning of superfluous associations and complexity in the cognitive system. “In short, taking the brain off-line to prune exuberant associations established during wakefulness may be a necessary price we pay for having a sophisticated cognitive system that can distil complex and subtle associations from sensory samples.” </a:t>
            </a:r>
            <a:endParaRPr lang="en-US" dirty="0"/>
          </a:p>
        </p:txBody>
      </p:sp>
      <p:sp>
        <p:nvSpPr>
          <p:cNvPr id="4" name="Slide Number Placeholder 3"/>
          <p:cNvSpPr>
            <a:spLocks noGrp="1"/>
          </p:cNvSpPr>
          <p:nvPr>
            <p:ph type="sldNum" sz="quarter" idx="10"/>
          </p:nvPr>
        </p:nvSpPr>
        <p:spPr/>
        <p:txBody>
          <a:bodyPr/>
          <a:lstStyle/>
          <a:p>
            <a:fld id="{CB3EA9F1-BBD8-4DCA-86BA-1D173D5FA2A5}" type="slidenum">
              <a:rPr lang="en-US" smtClean="0"/>
              <a:t>33</a:t>
            </a:fld>
            <a:endParaRPr lang="en-US"/>
          </a:p>
        </p:txBody>
      </p:sp>
    </p:spTree>
    <p:extLst>
      <p:ext uri="{BB962C8B-B14F-4D97-AF65-F5344CB8AC3E}">
        <p14:creationId xmlns:p14="http://schemas.microsoft.com/office/powerpoint/2010/main" val="3972257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CBF4A8-9A91-4308-9E5C-72D4E9A3EB1D}"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782375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Everything Seems to “Flow”</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3CBF4A8-9A91-4308-9E5C-72D4E9A3EB1D}"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782375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CBF4A8-9A91-4308-9E5C-72D4E9A3EB1D}"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782375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CBF4A8-9A91-4308-9E5C-72D4E9A3EB1D}"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782375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Everything Seems to “Flow”</a:t>
            </a:r>
            <a:r>
              <a:rPr lang="en-US" sz="1200" kern="1200" dirty="0" smtClean="0">
                <a:solidFill>
                  <a:schemeClr val="tx1"/>
                </a:solidFill>
                <a:effectLst/>
                <a:latin typeface="+mn-lt"/>
                <a:ea typeface="+mn-ea"/>
                <a:cs typeface="+mn-cs"/>
              </a:rPr>
              <a:t> </a:t>
            </a:r>
            <a:endParaRPr lang="en-US" dirty="0" smtClean="0"/>
          </a:p>
          <a:p>
            <a:endParaRPr lang="en-US" dirty="0" smtClean="0"/>
          </a:p>
          <a:p>
            <a:r>
              <a:rPr lang="en-US" dirty="0" smtClean="0"/>
              <a:t>Schumann resonances</a:t>
            </a:r>
          </a:p>
          <a:p>
            <a:r>
              <a:rPr lang="en-US" dirty="0" smtClean="0"/>
              <a:t>ELF</a:t>
            </a:r>
            <a:r>
              <a:rPr lang="en-US" baseline="0" dirty="0" smtClean="0"/>
              <a:t> of the Earth’s electromagnetic field spectrum</a:t>
            </a:r>
          </a:p>
          <a:p>
            <a:endParaRPr lang="en-US" baseline="0" dirty="0" smtClean="0"/>
          </a:p>
          <a:p>
            <a:r>
              <a:rPr lang="en-US" baseline="0" dirty="0" smtClean="0"/>
              <a:t>Earth vibrates between Alpha and Theta</a:t>
            </a:r>
            <a:endParaRPr lang="en-US" dirty="0"/>
          </a:p>
        </p:txBody>
      </p:sp>
      <p:sp>
        <p:nvSpPr>
          <p:cNvPr id="4" name="Slide Number Placeholder 3"/>
          <p:cNvSpPr>
            <a:spLocks noGrp="1"/>
          </p:cNvSpPr>
          <p:nvPr>
            <p:ph type="sldNum" sz="quarter" idx="10"/>
          </p:nvPr>
        </p:nvSpPr>
        <p:spPr/>
        <p:txBody>
          <a:bodyPr/>
          <a:lstStyle/>
          <a:p>
            <a:fld id="{C3CBF4A8-9A91-4308-9E5C-72D4E9A3EB1D}"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782375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Everything Seems to “Flow”</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3CBF4A8-9A91-4308-9E5C-72D4E9A3EB1D}"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782375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CBF4A8-9A91-4308-9E5C-72D4E9A3EB1D}"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782375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 dreaming is characterized by low serotonin levels and high acetylcholine levels,(a neurotransmitter to the periphery and CN (central nervous</a:t>
            </a:r>
            <a:r>
              <a:rPr lang="en-US" baseline="0" dirty="0" smtClean="0"/>
              <a:t> </a:t>
            </a:r>
            <a:r>
              <a:rPr lang="en-US" dirty="0" smtClean="0"/>
              <a:t>system) norepinephrine</a:t>
            </a:r>
          </a:p>
          <a:p>
            <a:r>
              <a:rPr lang="en-US" dirty="0" smtClean="0"/>
              <a:t> which may explain why dreams are so hard to remember: they are never encoded in short-term memory in the first place.  When we wake up, serotonin floods the brain and our dream experiences from just a moment before are carried away by the tide.</a:t>
            </a:r>
          </a:p>
          <a:p>
            <a:endParaRPr lang="en-US" dirty="0" smtClean="0"/>
          </a:p>
          <a:p>
            <a:endParaRPr lang="en-US"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err="1" smtClean="0">
                <a:ln>
                  <a:noFill/>
                </a:ln>
                <a:solidFill>
                  <a:srgbClr val="000000"/>
                </a:solidFill>
                <a:effectLst/>
                <a:uLnTx/>
                <a:uFillTx/>
                <a:latin typeface="Arial"/>
              </a:rPr>
              <a:t>Serotin</a:t>
            </a:r>
            <a:r>
              <a:rPr kumimoji="0" lang="en-US" sz="1200" b="0" i="0" u="none" strike="noStrike" kern="1200" cap="none" spc="0" normalizeH="0" baseline="0" noProof="0" dirty="0" smtClean="0">
                <a:ln>
                  <a:noFill/>
                </a:ln>
                <a:solidFill>
                  <a:srgbClr val="000000"/>
                </a:solidFill>
                <a:effectLst/>
                <a:uLnTx/>
                <a:uFillTx/>
                <a:latin typeface="Arial"/>
              </a:rPr>
              <a:t>- our happy hormone giving us ‘emotional balance’ etc.  Regulates Mood, appetite, sleep, learning, helps formation of memories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smtClean="0">
              <a:ln>
                <a:noFill/>
              </a:ln>
              <a:solidFill>
                <a:srgbClr val="000000"/>
              </a:solidFill>
              <a:effectLst/>
              <a:uLnTx/>
              <a:uFillTx/>
              <a:latin typeface="Aria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a:rPr>
              <a:t>Noradrenergic- release </a:t>
            </a:r>
            <a:r>
              <a:rPr kumimoji="0" lang="en-US" sz="1200" b="0" i="0" u="none" strike="noStrike" kern="1200" cap="none" spc="0" normalizeH="0" baseline="0" noProof="0" dirty="0" err="1" smtClean="0">
                <a:ln>
                  <a:noFill/>
                </a:ln>
                <a:solidFill>
                  <a:srgbClr val="000000"/>
                </a:solidFill>
                <a:effectLst/>
                <a:uLnTx/>
                <a:uFillTx/>
                <a:latin typeface="Arial"/>
              </a:rPr>
              <a:t>noraephrinene</a:t>
            </a:r>
            <a:r>
              <a:rPr kumimoji="0" lang="en-US" sz="1200" b="0" i="0" u="none" strike="noStrike" kern="1200" cap="none" spc="0" normalizeH="0" baseline="0" noProof="0" dirty="0" smtClean="0">
                <a:ln>
                  <a:noFill/>
                </a:ln>
                <a:solidFill>
                  <a:srgbClr val="000000"/>
                </a:solidFill>
                <a:effectLst/>
                <a:uLnTx/>
                <a:uFillTx/>
                <a:latin typeface="Arial"/>
              </a:rPr>
              <a:t>  mobilizes us- hormone and chemical / transmitter which is highest when we’re in danger or under stress conditions, and lowest when we’re asleep</a:t>
            </a: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018941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http://www.quantumconsciousness.org/presentations/whatisconsciousness.html</a:t>
            </a:r>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Nerve-signaling chemicals called </a:t>
            </a:r>
            <a:r>
              <a:rPr lang="en-US" sz="1200" i="1" kern="1200" dirty="0" smtClean="0">
                <a:solidFill>
                  <a:schemeClr val="tx1"/>
                </a:solidFill>
                <a:effectLst/>
                <a:latin typeface="+mn-lt"/>
                <a:ea typeface="+mn-ea"/>
                <a:cs typeface="+mn-cs"/>
              </a:rPr>
              <a:t>neurotransmitters</a:t>
            </a:r>
            <a:r>
              <a:rPr lang="en-US" sz="1200" kern="1200" dirty="0" smtClean="0">
                <a:solidFill>
                  <a:schemeClr val="tx1"/>
                </a:solidFill>
                <a:effectLst/>
                <a:latin typeface="+mn-lt"/>
                <a:ea typeface="+mn-ea"/>
                <a:cs typeface="+mn-cs"/>
              </a:rPr>
              <a:t> control whether we are asleep or awake by acting on different groups of nerve cells, or neurons, in the brain. Neurons in the brainstem, which connects the brain with the spinal cord, produce neurotransmitters such as serotonin and norepinephrine that keep some parts of the brain active while we are awake. Other neurons at the base of the brain begin signaling when we fall asleep. These neurons appear to "switch off" the signals that keep us awake. Research also suggests that a chemical called adenosine builds up in our blood while we are awake and causes drowsiness. This chemical gradually breaks down while we sleep.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172964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rgbClr val="002060"/>
                </a:solidFill>
                <a:latin typeface="Times New Roman" pitchFamily="18" charset="0"/>
                <a:ea typeface="+mn-ea"/>
                <a:cs typeface="Times New Roman" pitchFamily="18" charset="0"/>
              </a:rPr>
              <a:t>One cycle is about 90 minutes- 120</a:t>
            </a:r>
            <a:r>
              <a:rPr lang="en-US" sz="1200" kern="1200" baseline="0" dirty="0" smtClean="0">
                <a:solidFill>
                  <a:srgbClr val="002060"/>
                </a:solidFill>
                <a:latin typeface="Times New Roman" pitchFamily="18" charset="0"/>
                <a:ea typeface="+mn-ea"/>
                <a:cs typeface="Times New Roman" pitchFamily="18" charset="0"/>
              </a:rPr>
              <a:t> minutes</a:t>
            </a:r>
            <a:r>
              <a:rPr lang="en-US" sz="1200" kern="1200" dirty="0" smtClean="0">
                <a:solidFill>
                  <a:srgbClr val="002060"/>
                </a:solidFill>
                <a:latin typeface="Times New Roman" pitchFamily="18" charset="0"/>
                <a:ea typeface="+mn-ea"/>
                <a:cs typeface="Times New Roman" pitchFamily="18" charset="0"/>
              </a:rPr>
              <a:t>:</a:t>
            </a:r>
          </a:p>
          <a:p>
            <a:endParaRPr lang="en-US" sz="1200" dirty="0" smtClean="0">
              <a:latin typeface="Times New Roman" pitchFamily="18" charset="0"/>
              <a:cs typeface="Times New Roman" pitchFamily="18" charset="0"/>
            </a:endParaRPr>
          </a:p>
          <a:p>
            <a:r>
              <a:rPr lang="en-US" sz="1200" dirty="0" err="1" smtClean="0">
                <a:latin typeface="Times New Roman" pitchFamily="18" charset="0"/>
                <a:cs typeface="Times New Roman" pitchFamily="18" charset="0"/>
              </a:rPr>
              <a:t>N1</a:t>
            </a:r>
            <a:r>
              <a:rPr lang="en-US" sz="1200" dirty="0" smtClean="0">
                <a:latin typeface="Times New Roman" pitchFamily="18" charset="0"/>
                <a:cs typeface="Times New Roman" pitchFamily="18" charset="0"/>
              </a:rPr>
              <a:t>   </a:t>
            </a:r>
            <a:r>
              <a:rPr lang="en-US" sz="1200" kern="1200" dirty="0" smtClean="0">
                <a:solidFill>
                  <a:schemeClr val="tx1"/>
                </a:solidFill>
                <a:latin typeface="Times New Roman" pitchFamily="18" charset="0"/>
                <a:ea typeface="+mn-ea"/>
                <a:cs typeface="Times New Roman" pitchFamily="18" charset="0"/>
              </a:rPr>
              <a:t>Our eyes move very slowly and muscle activity slows. People awakened from stage 1 sleep often remember fragmented visual images. Many also experience sudden muscle contractions called </a:t>
            </a:r>
            <a:r>
              <a:rPr lang="en-US" sz="1200" i="1" kern="1200" dirty="0" smtClean="0">
                <a:solidFill>
                  <a:schemeClr val="tx1"/>
                </a:solidFill>
                <a:latin typeface="Times New Roman" pitchFamily="18" charset="0"/>
                <a:ea typeface="+mn-ea"/>
                <a:cs typeface="Times New Roman" pitchFamily="18" charset="0"/>
              </a:rPr>
              <a:t>hypnic myoclonia</a:t>
            </a:r>
            <a:r>
              <a:rPr lang="en-US" sz="1200" kern="1200" dirty="0" smtClean="0">
                <a:solidFill>
                  <a:schemeClr val="tx1"/>
                </a:solidFill>
                <a:latin typeface="Times New Roman" pitchFamily="18" charset="0"/>
                <a:ea typeface="+mn-ea"/>
                <a:cs typeface="Times New Roman" pitchFamily="18" charset="0"/>
              </a:rPr>
              <a:t>, often preceded by a sensation of starting to fall. These sudden movements are similar to the "jump" we make when startled. </a:t>
            </a:r>
          </a:p>
          <a:p>
            <a:endParaRPr lang="en-US" sz="1200" kern="1200" dirty="0" smtClean="0">
              <a:solidFill>
                <a:schemeClr val="tx1"/>
              </a:solidFill>
              <a:latin typeface="Times New Roman" pitchFamily="18" charset="0"/>
              <a:ea typeface="+mn-ea"/>
              <a:cs typeface="Times New Roman" pitchFamily="18" charset="0"/>
            </a:endParaRPr>
          </a:p>
          <a:p>
            <a:r>
              <a:rPr lang="en-US" sz="1200" kern="1200" dirty="0" smtClean="0">
                <a:solidFill>
                  <a:schemeClr val="tx1"/>
                </a:solidFill>
                <a:latin typeface="Times New Roman" pitchFamily="18" charset="0"/>
                <a:ea typeface="+mn-ea"/>
                <a:cs typeface="Times New Roman" pitchFamily="18" charset="0"/>
              </a:rPr>
              <a:t>REM: The first REM sleep period usually occurs about 70 to 90 minutes after we fall asleep. A complete sleep cycle takes 90 to 110 minutes on average. The first sleep cycles each night contain relatively short REM periods and long periods of deep sleep. As the night progresses, REM sleep periods increase in length while deep sleep decreases. By morning, people spend nearly all their sleep time in stages 1, 2, and REM. </a:t>
            </a:r>
          </a:p>
          <a:p>
            <a:endParaRPr lang="en-US" sz="1200" kern="1200" dirty="0" smtClean="0">
              <a:solidFill>
                <a:schemeClr val="tx1"/>
              </a:solidFill>
              <a:latin typeface="Times New Roman" pitchFamily="18" charset="0"/>
              <a:ea typeface="+mn-ea"/>
              <a:cs typeface="Times New Roman" pitchFamily="18" charset="0"/>
            </a:endParaRPr>
          </a:p>
          <a:p>
            <a:r>
              <a:rPr lang="en-US" sz="1200" kern="1200" dirty="0" smtClean="0">
                <a:solidFill>
                  <a:schemeClr val="tx1"/>
                </a:solidFill>
                <a:latin typeface="Times New Roman" pitchFamily="18" charset="0"/>
                <a:ea typeface="+mn-ea"/>
                <a:cs typeface="Times New Roman" pitchFamily="18" charset="0"/>
              </a:rPr>
              <a:t>Amnesia: People awakened after sleeping more than a few minutes are usually unable to recall the last few minutes before they fell asleep. This sleep-related form of amnesia is the reason people often forget telephone calls or conversations they've had in the middle of the night. It also explains why we often do not remember our alarms ringing in the morning if we go right back to sleep after turning them off. </a:t>
            </a:r>
          </a:p>
          <a:p>
            <a:endParaRPr lang="en-US" sz="1200" kern="1200" dirty="0" smtClean="0">
              <a:solidFill>
                <a:schemeClr val="tx1"/>
              </a:solidFill>
              <a:latin typeface="Times New Roman" pitchFamily="18" charset="0"/>
              <a:ea typeface="+mn-ea"/>
              <a:cs typeface="Times New Roman" pitchFamily="18" charset="0"/>
            </a:endParaRPr>
          </a:p>
          <a:p>
            <a:r>
              <a:rPr lang="en-US" sz="1200" dirty="0" smtClean="0">
                <a:latin typeface="Times New Roman" pitchFamily="18" charset="0"/>
                <a:cs typeface="Times New Roman" pitchFamily="18" charset="0"/>
              </a:rPr>
              <a:t>Catching up on REM: </a:t>
            </a:r>
            <a:r>
              <a:rPr lang="en-US" sz="1200" kern="1200" dirty="0" smtClean="0">
                <a:solidFill>
                  <a:schemeClr val="tx1"/>
                </a:solidFill>
                <a:latin typeface="Times New Roman" pitchFamily="18" charset="0"/>
                <a:ea typeface="+mn-ea"/>
                <a:cs typeface="Times New Roman" pitchFamily="18" charset="0"/>
              </a:rPr>
              <a:t>People lose some of the ability to regulate their body temperature during REM, so abnormally hot or cold temperatures in the environment can disrupt this stage of sleep. If our REM sleep is disrupted one night, our bodies don't follow the normal sleep cycle progression the next time we doze off. Instead, we often slip directly into REM sleep and go through extended periods of REM until we "catch up" on this stage of sleep. </a:t>
            </a:r>
            <a:r>
              <a:rPr lang="en-US" sz="1200" b="1" kern="1200" dirty="0" smtClean="0">
                <a:solidFill>
                  <a:schemeClr val="tx1"/>
                </a:solidFill>
                <a:latin typeface="+mn-lt"/>
                <a:ea typeface="+mn-ea"/>
                <a:cs typeface="+mn-cs"/>
              </a:rPr>
              <a:t>What Does Sleep Do For Us?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Although scientists are still trying to learn exactly why people need sleep, animal studies show that sleep is necessary for survival. For example, while rats normally live for two to three years, those deprived of REM sleep survive only about 5 weeks on average, and rats deprived of all sleep stages live only about 3 weeks. Sleep-deprived rats also develop abnormally low body temperatures and sores on their tail and paws. The sores may develop because the rats' immune systems become impaired. Some studies suggest that sleep deprivation affects the immune system in detrimental ways. </a:t>
            </a:r>
          </a:p>
          <a:p>
            <a:r>
              <a:rPr lang="en-US" sz="1200" kern="1200" dirty="0" smtClean="0">
                <a:solidFill>
                  <a:schemeClr val="tx1"/>
                </a:solidFill>
                <a:latin typeface="+mn-lt"/>
                <a:ea typeface="+mn-ea"/>
                <a:cs typeface="+mn-cs"/>
              </a:rPr>
              <a:t>Sleep appears necessary for our nervous systems to work properly. Too little sleep leaves us drowsy and unable to concentrate the next day. It also leads to impaired memory and physical performance and reduced ability to carry out math calculations. If sleep deprivation continues, hallucinations and mood swings may develop. Some experts believe sleep gives neurons used while we are awake a chance to shut down and repair themselves. Without sleep, neurons may become so depleted in energy or so polluted with byproducts of normal cellular activities that they begin to malfunction. Sleep also may give the brain a chance to exercise important neuronal connections that might otherwise deteriorate from lack of activity. </a:t>
            </a:r>
          </a:p>
          <a:p>
            <a:r>
              <a:rPr lang="en-US" sz="1200" kern="1200" dirty="0" smtClean="0">
                <a:solidFill>
                  <a:schemeClr val="tx1"/>
                </a:solidFill>
                <a:latin typeface="+mn-lt"/>
                <a:ea typeface="+mn-ea"/>
                <a:cs typeface="+mn-cs"/>
              </a:rPr>
              <a:t>Deep sleep coincides with the release of growth hormone in children and young adults. Many of the body's cells also show increased production and reduced breakdown of proteins during deep sleep. Since proteins are the building blocks needed for cell growth and for repair of damage from factors like stress and ultraviolet rays, deep sleep may truly be "beauty sleep." Activity in parts of the brain that control emotions, decision-making processes, and social interactions is drastically reduced during deep sleep, suggesting that this type of sleep may help people maintain optimal emotional and social functioning while they are awake. A study in rats also showed that certain nerve-signaling patterns which the rats generated during the day were repeated during deep sleep. This pattern repetition may help encode memories and improve learning. </a:t>
            </a:r>
            <a:endParaRPr lang="en-US" sz="1200" kern="1200" dirty="0" smtClean="0">
              <a:solidFill>
                <a:schemeClr val="tx1"/>
              </a:solidFill>
              <a:latin typeface="Times New Roman" pitchFamily="18" charset="0"/>
              <a:ea typeface="+mn-ea"/>
              <a:cs typeface="Times New Roman" pitchFamily="18" charset="0"/>
            </a:endParaRPr>
          </a:p>
          <a:p>
            <a:endParaRPr lang="en-US" sz="12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083279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rgbClr val="002060"/>
                </a:solidFill>
                <a:latin typeface="Times New Roman" pitchFamily="18" charset="0"/>
                <a:ea typeface="+mn-ea"/>
                <a:cs typeface="Times New Roman" pitchFamily="18" charset="0"/>
              </a:rPr>
              <a:t>One cycle is about 90 minutes:</a:t>
            </a:r>
          </a:p>
          <a:p>
            <a:endParaRPr lang="en-US" sz="1200" dirty="0" smtClean="0">
              <a:latin typeface="Times New Roman" pitchFamily="18" charset="0"/>
              <a:cs typeface="Times New Roman" pitchFamily="18" charset="0"/>
            </a:endParaRPr>
          </a:p>
          <a:p>
            <a:r>
              <a:rPr lang="en-US" sz="1200" dirty="0" err="1" smtClean="0">
                <a:latin typeface="Times New Roman" pitchFamily="18" charset="0"/>
                <a:cs typeface="Times New Roman" pitchFamily="18" charset="0"/>
              </a:rPr>
              <a:t>N1</a:t>
            </a:r>
            <a:r>
              <a:rPr lang="en-US" sz="1200" dirty="0" smtClean="0">
                <a:latin typeface="Times New Roman" pitchFamily="18" charset="0"/>
                <a:cs typeface="Times New Roman" pitchFamily="18" charset="0"/>
              </a:rPr>
              <a:t>   </a:t>
            </a:r>
            <a:r>
              <a:rPr lang="en-US" sz="1200" kern="1200" dirty="0" smtClean="0">
                <a:solidFill>
                  <a:schemeClr val="tx1"/>
                </a:solidFill>
                <a:latin typeface="Times New Roman" pitchFamily="18" charset="0"/>
                <a:ea typeface="+mn-ea"/>
                <a:cs typeface="Times New Roman" pitchFamily="18" charset="0"/>
              </a:rPr>
              <a:t>Our eyes move very slowly and muscle activity slows. People awakened from stage 1 sleep often remember fragmented visual images. Many also experience sudden muscle contractions called </a:t>
            </a:r>
            <a:r>
              <a:rPr lang="en-US" sz="1200" i="1" kern="1200" dirty="0" smtClean="0">
                <a:solidFill>
                  <a:schemeClr val="tx1"/>
                </a:solidFill>
                <a:latin typeface="Times New Roman" pitchFamily="18" charset="0"/>
                <a:ea typeface="+mn-ea"/>
                <a:cs typeface="Times New Roman" pitchFamily="18" charset="0"/>
              </a:rPr>
              <a:t>hypnic myoclonia</a:t>
            </a:r>
            <a:r>
              <a:rPr lang="en-US" sz="1200" kern="1200" dirty="0" smtClean="0">
                <a:solidFill>
                  <a:schemeClr val="tx1"/>
                </a:solidFill>
                <a:latin typeface="Times New Roman" pitchFamily="18" charset="0"/>
                <a:ea typeface="+mn-ea"/>
                <a:cs typeface="Times New Roman" pitchFamily="18" charset="0"/>
              </a:rPr>
              <a:t>, often preceded by a sensation of starting to fall. These sudden movements are similar to the "jump" we make when startled. </a:t>
            </a:r>
          </a:p>
          <a:p>
            <a:endParaRPr lang="en-US" sz="1200" kern="1200" dirty="0" smtClean="0">
              <a:solidFill>
                <a:schemeClr val="tx1"/>
              </a:solidFill>
              <a:latin typeface="Times New Roman" pitchFamily="18" charset="0"/>
              <a:ea typeface="+mn-ea"/>
              <a:cs typeface="Times New Roman" pitchFamily="18" charset="0"/>
            </a:endParaRPr>
          </a:p>
          <a:p>
            <a:r>
              <a:rPr lang="en-US" sz="1200" kern="1200" dirty="0" smtClean="0">
                <a:solidFill>
                  <a:schemeClr val="tx1"/>
                </a:solidFill>
                <a:latin typeface="Times New Roman" pitchFamily="18" charset="0"/>
                <a:ea typeface="+mn-ea"/>
                <a:cs typeface="Times New Roman" pitchFamily="18" charset="0"/>
              </a:rPr>
              <a:t>REM: The first REM sleep period usually occurs about 70 to 90 minutes after we fall asleep. A complete sleep cycle takes 90 to 110 minutes on average. The first sleep cycles each night contain relatively short REM periods and long periods of deep sleep. As the night progresses, REM sleep periods increase in length while deep sleep decreases. By morning, people spend nearly all their sleep time in stages 1, 2, and REM. </a:t>
            </a:r>
          </a:p>
          <a:p>
            <a:endParaRPr lang="en-US" sz="1200" kern="1200" dirty="0" smtClean="0">
              <a:solidFill>
                <a:schemeClr val="tx1"/>
              </a:solidFill>
              <a:latin typeface="Times New Roman" pitchFamily="18" charset="0"/>
              <a:ea typeface="+mn-ea"/>
              <a:cs typeface="Times New Roman" pitchFamily="18" charset="0"/>
            </a:endParaRPr>
          </a:p>
          <a:p>
            <a:r>
              <a:rPr lang="en-US" sz="1200" kern="1200" dirty="0" smtClean="0">
                <a:solidFill>
                  <a:schemeClr val="tx1"/>
                </a:solidFill>
                <a:latin typeface="Times New Roman" pitchFamily="18" charset="0"/>
                <a:ea typeface="+mn-ea"/>
                <a:cs typeface="Times New Roman" pitchFamily="18" charset="0"/>
              </a:rPr>
              <a:t>Amnesia: People awakened after sleeping more than a few minutes are usually unable to recall the last few minutes before they fell asleep. This sleep-related form of amnesia is the reason people often forget telephone calls or conversations they've had in the middle of the night. It also explains why we often do not remember our alarms ringing in the morning if we go right back to sleep after turning them off. </a:t>
            </a:r>
          </a:p>
          <a:p>
            <a:endParaRPr lang="en-US" sz="1200" kern="1200" dirty="0" smtClean="0">
              <a:solidFill>
                <a:schemeClr val="tx1"/>
              </a:solidFill>
              <a:latin typeface="Times New Roman" pitchFamily="18" charset="0"/>
              <a:ea typeface="+mn-ea"/>
              <a:cs typeface="Times New Roman" pitchFamily="18" charset="0"/>
            </a:endParaRPr>
          </a:p>
          <a:p>
            <a:r>
              <a:rPr lang="en-US" sz="1200" dirty="0" smtClean="0">
                <a:latin typeface="Times New Roman" pitchFamily="18" charset="0"/>
                <a:cs typeface="Times New Roman" pitchFamily="18" charset="0"/>
              </a:rPr>
              <a:t>Catching up on REM: </a:t>
            </a:r>
            <a:r>
              <a:rPr lang="en-US" sz="1200" kern="1200" dirty="0" smtClean="0">
                <a:solidFill>
                  <a:schemeClr val="tx1"/>
                </a:solidFill>
                <a:latin typeface="Times New Roman" pitchFamily="18" charset="0"/>
                <a:ea typeface="+mn-ea"/>
                <a:cs typeface="Times New Roman" pitchFamily="18" charset="0"/>
              </a:rPr>
              <a:t>People lose some of the ability to regulate their body temperature during REM, so abnormally hot or cold temperatures in the environment can disrupt this stage of sleep. If our REM sleep is disrupted one night, our bodies don't follow the normal sleep cycle progression the next time we doze off. Instead, we often slip directly into REM sleep and go through extended periods of REM until we "catch up" on this stage of sleep. </a:t>
            </a:r>
            <a:r>
              <a:rPr lang="en-US" sz="1200" b="1" kern="1200" dirty="0" smtClean="0">
                <a:solidFill>
                  <a:schemeClr val="tx1"/>
                </a:solidFill>
                <a:latin typeface="+mn-lt"/>
                <a:ea typeface="+mn-ea"/>
                <a:cs typeface="+mn-cs"/>
              </a:rPr>
              <a:t>What Does Sleep Do For Us?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Although scientists are still trying to learn exactly why people need sleep, animal studies show that sleep is necessary for survival. For example, while rats normally live for two to three years, those deprived of REM sleep survive only about 5 weeks on average, and rats deprived of all sleep stages live only about 3 weeks. Sleep-deprived rats also develop abnormally low body temperatures and sores on their tail and paws. The sores may develop because the rats' immune systems become impaired. Some studies suggest that sleep deprivation affects the immune system in detrimental ways. </a:t>
            </a:r>
          </a:p>
          <a:p>
            <a:r>
              <a:rPr lang="en-US" sz="1200" kern="1200" dirty="0" smtClean="0">
                <a:solidFill>
                  <a:schemeClr val="tx1"/>
                </a:solidFill>
                <a:latin typeface="+mn-lt"/>
                <a:ea typeface="+mn-ea"/>
                <a:cs typeface="+mn-cs"/>
              </a:rPr>
              <a:t>Sleep appears necessary for our nervous systems to work properly. Too little sleep leaves us drowsy and unable to concentrate the next day. It also leads to impaired memory and physical performance and reduced ability to carry out math calculations. If sleep deprivation continues, hallucinations and mood swings may develop. Some experts believe sleep gives neurons used while we are awake a chance to shut down and repair themselves. Without sleep, neurons may become so depleted in energy or so polluted with byproducts of normal cellular activities that they begin to malfunction. Sleep also may give the brain a chance to exercise important neuronal connections that might otherwise deteriorate from lack of activity. </a:t>
            </a:r>
          </a:p>
          <a:p>
            <a:r>
              <a:rPr lang="en-US" sz="1200" kern="1200" dirty="0" smtClean="0">
                <a:solidFill>
                  <a:schemeClr val="tx1"/>
                </a:solidFill>
                <a:latin typeface="+mn-lt"/>
                <a:ea typeface="+mn-ea"/>
                <a:cs typeface="+mn-cs"/>
              </a:rPr>
              <a:t>Deep sleep coincides with the release of growth hormone in children and young adults. Many of the body's cells also show increased production and reduced breakdown of proteins during deep sleep. Since proteins are the building blocks needed for cell growth and for repair of damage from factors like stress and ultraviolet rays, deep sleep may truly be "beauty sleep." Activity in parts of the brain that control emotions, decision-making processes, and social interactions is drastically reduced during deep sleep, suggesting that this type of sleep may help people maintain optimal emotional and social functioning while they are awake. A study in rats also showed that certain nerve-signaling patterns which the rats generated during the day were repeated during deep sleep. This pattern repetition may help encode memories and improve learning. </a:t>
            </a:r>
            <a:endParaRPr lang="en-US" sz="1200" kern="1200" dirty="0" smtClean="0">
              <a:solidFill>
                <a:schemeClr val="tx1"/>
              </a:solidFill>
              <a:latin typeface="Times New Roman" pitchFamily="18" charset="0"/>
              <a:ea typeface="+mn-ea"/>
              <a:cs typeface="Times New Roman" pitchFamily="18" charset="0"/>
            </a:endParaRPr>
          </a:p>
          <a:p>
            <a:endParaRPr lang="en-US" sz="12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083279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Sleep talking: 5% of the population- half of kids talk in their sleep</a:t>
            </a:r>
          </a:p>
          <a:p>
            <a:endParaRPr lang="en-US" dirty="0" smtClean="0"/>
          </a:p>
          <a:p>
            <a:r>
              <a:rPr lang="en-US" dirty="0" smtClean="0"/>
              <a:t>Sleep walking: stage 3 NREM sleep. Might last a few seconds, maybe 30 minutes.</a:t>
            </a:r>
            <a:r>
              <a:rPr lang="en-US" baseline="0" dirty="0" smtClean="0"/>
              <a:t> Eyes open. People often recall nothing about it. Typically it’s the early sleep cycle, not the last one when our brain is having more Delta wave activity. Much more common with kids.  Cause is not known. Some medications have been linked to causing sleep walking. (Ambien) Research on whether or not it’s genetic and inherited. Connects with sleep eating</a:t>
            </a:r>
          </a:p>
          <a:p>
            <a:endParaRPr lang="en-US" baseline="0" dirty="0" smtClean="0"/>
          </a:p>
          <a:p>
            <a:endParaRPr lang="en-US" dirty="0" smtClean="0"/>
          </a:p>
          <a:p>
            <a:r>
              <a:rPr lang="en-US" dirty="0" smtClean="0"/>
              <a:t>Paralysis</a:t>
            </a:r>
          </a:p>
          <a:p>
            <a:r>
              <a:rPr lang="en-US" dirty="0" smtClean="0"/>
              <a:t>Maybe 6% of population. More common with students. (28% have experienced it?)</a:t>
            </a:r>
          </a:p>
          <a:p>
            <a:r>
              <a:rPr lang="en-US" dirty="0" smtClean="0"/>
              <a:t>While the mechanisms behind sleep paralysis are</a:t>
            </a:r>
            <a:r>
              <a:rPr lang="en-US" baseline="0" dirty="0" smtClean="0"/>
              <a:t> not understood, however</a:t>
            </a:r>
            <a:r>
              <a:rPr lang="en-US" dirty="0" smtClean="0"/>
              <a:t> many</a:t>
            </a:r>
            <a:r>
              <a:rPr lang="en-US" baseline="0" dirty="0" smtClean="0"/>
              <a:t> believe </a:t>
            </a:r>
            <a:r>
              <a:rPr lang="en-US" dirty="0" smtClean="0"/>
              <a:t>stress and worry can contribute</a:t>
            </a:r>
            <a:r>
              <a:rPr lang="en-US" baseline="0" dirty="0" smtClean="0"/>
              <a:t> to it</a:t>
            </a:r>
            <a:r>
              <a:rPr lang="en-US" dirty="0" smtClean="0"/>
              <a:t>. Recent research indicates that people with anxiety and PTSD report experiencing sleep paralysis more often.</a:t>
            </a:r>
            <a:r>
              <a:rPr lang="en-US" baseline="0" dirty="0" smtClean="0"/>
              <a:t> Ironically, when you worry about having sleep paralysis, can increase the chance of it happening.</a:t>
            </a:r>
            <a:r>
              <a:rPr lang="en-US" dirty="0" smtClean="0"/>
              <a:t> </a:t>
            </a:r>
          </a:p>
          <a:p>
            <a:r>
              <a:rPr lang="en-US" dirty="0" smtClean="0"/>
              <a:t>Last a few seconds –</a:t>
            </a:r>
            <a:r>
              <a:rPr lang="en-US" baseline="0" dirty="0" smtClean="0"/>
              <a:t> no more than</a:t>
            </a:r>
            <a:r>
              <a:rPr lang="en-US" dirty="0" smtClean="0"/>
              <a:t> a few minutes </a:t>
            </a:r>
          </a:p>
          <a:p>
            <a:r>
              <a:rPr lang="en-US" dirty="0" smtClean="0"/>
              <a:t>If someone one touches you, you will snap out of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 feel like they’re being choked. </a:t>
            </a:r>
          </a:p>
          <a:p>
            <a:endParaRPr lang="en-US" dirty="0" smtClean="0"/>
          </a:p>
          <a:p>
            <a:r>
              <a:rPr lang="en-US" dirty="0" smtClean="0"/>
              <a:t>The Chinese believe ghosts</a:t>
            </a:r>
            <a:r>
              <a:rPr lang="en-US" baseline="0" dirty="0" smtClean="0"/>
              <a:t> sit on your chest, Egyptians think its </a:t>
            </a:r>
            <a:r>
              <a:rPr lang="en-US" baseline="0" dirty="0" err="1" smtClean="0"/>
              <a:t>DJinn</a:t>
            </a:r>
            <a:r>
              <a:rPr lang="en-US" baseline="0" dirty="0" smtClean="0"/>
              <a:t> (genies)  Europeans think it’s vampires. Americans say it’s alien abductions</a:t>
            </a:r>
          </a:p>
          <a:p>
            <a:r>
              <a:rPr lang="en-US" dirty="0" smtClean="0">
                <a:effectLst/>
                <a:latin typeface="verdana"/>
              </a:rPr>
              <a:t>In Japan they</a:t>
            </a:r>
            <a:r>
              <a:rPr lang="en-US" baseline="0" dirty="0" smtClean="0">
                <a:effectLst/>
                <a:latin typeface="verdana"/>
              </a:rPr>
              <a:t> believe it’s demons. </a:t>
            </a:r>
            <a:r>
              <a:rPr lang="en-US" dirty="0" smtClean="0">
                <a:effectLst/>
                <a:latin typeface="verdana"/>
              </a:rPr>
              <a:t>Japanese call it</a:t>
            </a:r>
            <a:r>
              <a:rPr lang="en-US" baseline="0" dirty="0" smtClean="0">
                <a:effectLst/>
                <a:latin typeface="verdana"/>
              </a:rPr>
              <a:t> </a:t>
            </a:r>
            <a:r>
              <a:rPr lang="en-US" dirty="0" smtClean="0">
                <a:effectLst/>
                <a:latin typeface="verdana"/>
              </a:rPr>
              <a:t>“</a:t>
            </a:r>
            <a:r>
              <a:rPr lang="en-US" dirty="0" err="1" smtClean="0">
                <a:effectLst/>
                <a:latin typeface="verdana"/>
                <a:hlinkClick r:id="rId3"/>
              </a:rPr>
              <a:t>kanashibari</a:t>
            </a:r>
            <a:r>
              <a:rPr lang="en-US" dirty="0" smtClean="0">
                <a:effectLst/>
                <a:latin typeface="verdana"/>
              </a:rPr>
              <a:t>.” The term is rooted in Buddhism; long ago it was believed that Buddhist monks could use magic to paralyze others.</a:t>
            </a:r>
            <a:endParaRPr lang="en-US" baseline="0" dirty="0" smtClean="0"/>
          </a:p>
          <a:p>
            <a:endParaRPr lang="en-US" dirty="0" smtClean="0"/>
          </a:p>
          <a:p>
            <a:pPr marL="0" marR="0">
              <a:spcBef>
                <a:spcPts val="0"/>
              </a:spcBef>
              <a:spcAft>
                <a:spcPts val="0"/>
              </a:spcAft>
            </a:pPr>
            <a:r>
              <a:rPr lang="en-US" dirty="0" smtClean="0"/>
              <a:t>Night terrors: children can’t be calmed or soothed</a:t>
            </a:r>
            <a:r>
              <a:rPr lang="en-US" baseline="0" dirty="0" smtClean="0"/>
              <a:t> after a nightmare. (Stage 4- deep sleep- not dream sleep)  Usually outgrow this. They don’t understand the difference between real and dreams.  (Their eyes are open but they’re still dreaming)  Research on the idea that </a:t>
            </a:r>
            <a:r>
              <a:rPr lang="en-US" sz="1200" kern="1200" baseline="0" dirty="0" smtClean="0">
                <a:solidFill>
                  <a:srgbClr val="000000"/>
                </a:solidFill>
                <a:effectLst/>
                <a:latin typeface="Times New Roman"/>
              </a:rPr>
              <a:t>m</a:t>
            </a:r>
            <a:r>
              <a:rPr lang="en-US" sz="1200" kern="1200" dirty="0" smtClean="0">
                <a:solidFill>
                  <a:srgbClr val="000000"/>
                </a:solidFill>
                <a:effectLst/>
                <a:latin typeface="Times New Roman"/>
                <a:ea typeface="Times New Roman"/>
              </a:rPr>
              <a:t>aybe a chemical “misfires” and triggers a series of images/nightmare</a:t>
            </a:r>
            <a:endParaRPr lang="en-US" sz="1200" dirty="0" smtClean="0">
              <a:effectLst/>
              <a:latin typeface="Times New Roman"/>
              <a:ea typeface="Times New Roman"/>
            </a:endParaRPr>
          </a:p>
          <a:p>
            <a:endParaRPr lang="en-US" baseline="0" dirty="0" smtClean="0"/>
          </a:p>
          <a:p>
            <a:endParaRPr lang="en-US" dirty="0" smtClean="0"/>
          </a:p>
          <a:p>
            <a:r>
              <a:rPr lang="en-US" dirty="0" err="1" smtClean="0"/>
              <a:t>Hypnic</a:t>
            </a:r>
            <a:r>
              <a:rPr lang="en-US" dirty="0" smtClean="0"/>
              <a:t> jerk: cause not really know.  Happens as falling asleep and muscles relax. Your body reacts because it thinks it’s falling and jerks your muscles</a:t>
            </a:r>
            <a:r>
              <a:rPr lang="en-US" baseline="0" dirty="0" smtClean="0"/>
              <a:t> to respond and be alert.</a:t>
            </a:r>
          </a:p>
          <a:p>
            <a:r>
              <a:rPr lang="en-US" dirty="0" smtClean="0"/>
              <a:t>Sleep deprivation, anxiety, and fatigue often prevalent</a:t>
            </a:r>
          </a:p>
          <a:p>
            <a:endParaRPr lang="en-US" dirty="0" smtClean="0"/>
          </a:p>
          <a:p>
            <a:r>
              <a:rPr lang="en-US" dirty="0" smtClean="0"/>
              <a:t>Narcolepsy:</a:t>
            </a:r>
          </a:p>
          <a:p>
            <a:r>
              <a:rPr lang="en-US" dirty="0" smtClean="0"/>
              <a:t>a sleep disorder that includes excessive daytime sleepiness, cataplexy (muscle weakness during the day), sleep paralysis, and hallucinations</a:t>
            </a:r>
            <a:endParaRPr lang="en-US" dirty="0"/>
          </a:p>
        </p:txBody>
      </p:sp>
      <p:sp>
        <p:nvSpPr>
          <p:cNvPr id="4" name="Slide Number Placeholder 3"/>
          <p:cNvSpPr>
            <a:spLocks noGrp="1"/>
          </p:cNvSpPr>
          <p:nvPr>
            <p:ph type="sldNum" sz="quarter" idx="10"/>
          </p:nvPr>
        </p:nvSpPr>
        <p:spPr/>
        <p:txBody>
          <a:bodyPr/>
          <a:lstStyle/>
          <a:p>
            <a:fld id="{CB3EA9F1-BBD8-4DCA-86BA-1D173D5FA2A5}" type="slidenum">
              <a:rPr lang="en-US" smtClean="0"/>
              <a:t>49</a:t>
            </a:fld>
            <a:endParaRPr lang="en-US"/>
          </a:p>
        </p:txBody>
      </p:sp>
    </p:spTree>
    <p:extLst>
      <p:ext uri="{BB962C8B-B14F-4D97-AF65-F5344CB8AC3E}">
        <p14:creationId xmlns:p14="http://schemas.microsoft.com/office/powerpoint/2010/main" val="1592769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5B18F-D2CF-404F-89CB-039F694A1496}" type="slidenum">
              <a:rPr lang="en-US">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464075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5B18F-D2CF-404F-89CB-039F694A1496}" type="slidenum">
              <a:rPr lang="en-US">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464075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Matrix</a:t>
            </a:r>
          </a:p>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950952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 marR="0" lvl="0" indent="0" algn="l" defTabSz="914400" rtl="0" eaLnBrk="1" fontAlgn="auto" latinLnBrk="0" hangingPunct="1">
              <a:lnSpc>
                <a:spcPct val="100000"/>
              </a:lnSpc>
              <a:spcBef>
                <a:spcPts val="600"/>
              </a:spcBef>
              <a:spcAft>
                <a:spcPts val="0"/>
              </a:spcAft>
              <a:buClr>
                <a:srgbClr val="4F81BD"/>
              </a:buClr>
              <a:buSzPct val="80000"/>
              <a:buFont typeface="Wingdings 2"/>
              <a:buNone/>
              <a:tabLst/>
              <a:defRPr/>
            </a:pPr>
            <a:r>
              <a:rPr kumimoji="0" lang="en-US" sz="1400" b="0" i="0" u="none" strike="noStrike" kern="1200" cap="none" spc="0" normalizeH="0" baseline="0" noProof="0" dirty="0" smtClean="0">
                <a:ln>
                  <a:noFill/>
                </a:ln>
                <a:solidFill>
                  <a:srgbClr val="1F497D">
                    <a:shade val="30000"/>
                    <a:satMod val="150000"/>
                  </a:srgbClr>
                </a:solidFill>
                <a:effectLst/>
                <a:uLnTx/>
                <a:uFillTx/>
                <a:latin typeface="Gill Sans MT"/>
              </a:rPr>
              <a:t>When learning,  the brain produces beta waves. The striatum activates first, sees the pieces of the puzzle, then the prefrontal cortex acts and puts the pieces together, working in sync with the striatum. </a:t>
            </a:r>
            <a:r>
              <a:rPr lang="en-US" sz="1400" dirty="0" smtClean="0"/>
              <a:t>Category-learning results in new functional circuits between these two areas, and these functional circuits are rhythm-based, </a:t>
            </a:r>
            <a:endParaRPr kumimoji="0" lang="en-US" sz="1400" b="0" i="0" u="none" strike="noStrike" kern="1200" cap="none" spc="0" normalizeH="0" baseline="0" noProof="0" dirty="0" smtClean="0">
              <a:ln>
                <a:noFill/>
              </a:ln>
              <a:solidFill>
                <a:srgbClr val="1F497D">
                  <a:shade val="30000"/>
                  <a:satMod val="150000"/>
                </a:srgbClr>
              </a:solidFill>
              <a:effectLst/>
              <a:uLnTx/>
              <a:uFillTx/>
              <a:latin typeface="Gill Sans MT"/>
            </a:endParaRPr>
          </a:p>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248741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C854B-13ED-4F89-8D71-8842F520F01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679305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discovery: a different group of genes is used in memory processing than genes that are involved when the brain is in a resting state. Many of these had not previously been linked to any brain process</a:t>
            </a:r>
          </a:p>
          <a:p>
            <a:endParaRPr lang="en-US" dirty="0" smtClean="0"/>
          </a:p>
          <a:p>
            <a:r>
              <a:rPr lang="en-US" dirty="0" smtClean="0"/>
              <a:t>When you experience a new event, your brain encodes a memory of it by altering the connections between neurons. This requires turning on many genes in those neurons. Now, MIT neuroscientists have identified what may be a master gene that controls this complex process.</a:t>
            </a:r>
            <a:endParaRPr lang="en-US" dirty="0"/>
          </a:p>
        </p:txBody>
      </p:sp>
      <p:sp>
        <p:nvSpPr>
          <p:cNvPr id="4" name="Slide Number Placeholder 3"/>
          <p:cNvSpPr>
            <a:spLocks noGrp="1"/>
          </p:cNvSpPr>
          <p:nvPr>
            <p:ph type="sldNum" sz="quarter" idx="10"/>
          </p:nvPr>
        </p:nvSpPr>
        <p:spPr/>
        <p:txBody>
          <a:bodyPr/>
          <a:lstStyle/>
          <a:p>
            <a:fld id="{1D8C854B-13ED-4F89-8D71-8842F520F01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561198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the medial temporal lobe for memory, part of the medial prefrontal cortex for theory of mind, and the posterior cingulate cortex for integration</a:t>
            </a:r>
            <a:endParaRPr lang="en-US" dirty="0"/>
          </a:p>
        </p:txBody>
      </p:sp>
      <p:sp>
        <p:nvSpPr>
          <p:cNvPr id="4" name="Slide Number Placeholder 3"/>
          <p:cNvSpPr>
            <a:spLocks noGrp="1"/>
          </p:cNvSpPr>
          <p:nvPr>
            <p:ph type="sldNum" sz="quarter" idx="10"/>
          </p:nvPr>
        </p:nvSpPr>
        <p:spPr/>
        <p:txBody>
          <a:bodyPr/>
          <a:lstStyle/>
          <a:p>
            <a:fld id="{41C85BA0-20F7-4790-8072-C2C1488D796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292385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smtClean="0">
                <a:ln>
                  <a:noFill/>
                </a:ln>
                <a:solidFill>
                  <a:srgbClr val="9BBB59">
                    <a:lumMod val="40000"/>
                    <a:lumOff val="60000"/>
                  </a:srgbClr>
                </a:solidFill>
                <a:effectLst/>
                <a:uLnTx/>
                <a:uFillTx/>
                <a:latin typeface="+mn-lt"/>
              </a:rPr>
              <a:t>why do dreams seem real?</a:t>
            </a:r>
            <a:endParaRPr kumimoji="0" lang="en-US" sz="1600" b="0" i="0" u="none" strike="noStrike" kern="1200" cap="none" spc="0" normalizeH="0" baseline="0" noProof="0" dirty="0" smtClean="0">
              <a:ln>
                <a:noFill/>
              </a:ln>
              <a:solidFill>
                <a:srgbClr val="9BBB59">
                  <a:lumMod val="40000"/>
                  <a:lumOff val="60000"/>
                </a:srgbClr>
              </a:solidFill>
              <a:effectLst/>
              <a:uLnTx/>
              <a:uFillTx/>
              <a:latin typeface="+mn-lt"/>
            </a:endParaRPr>
          </a:p>
          <a:p>
            <a:endParaRPr lang="en-US" dirty="0"/>
          </a:p>
        </p:txBody>
      </p:sp>
      <p:sp>
        <p:nvSpPr>
          <p:cNvPr id="4" name="Slide Number Placeholder 3"/>
          <p:cNvSpPr>
            <a:spLocks noGrp="1"/>
          </p:cNvSpPr>
          <p:nvPr>
            <p:ph type="sldNum" sz="quarter" idx="10"/>
          </p:nvPr>
        </p:nvSpPr>
        <p:spPr/>
        <p:txBody>
          <a:bodyPr/>
          <a:lstStyle/>
          <a:p>
            <a:fld id="{C3CBF4A8-9A91-4308-9E5C-72D4E9A3EB1D}"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961056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http://medicalxpress.com/news/2015-05-microsoft-human-attention-span-lags.html</a:t>
            </a:r>
          </a:p>
          <a:p>
            <a:endParaRPr lang="en-US" dirty="0" smtClean="0"/>
          </a:p>
          <a:p>
            <a:r>
              <a:rPr lang="en-US" dirty="0" smtClean="0"/>
              <a:t>In analyzing the data obtained, the researchers found that the average attention span for the respondents and volunteers was just eight seconds, down from twelve back in 2000, and one second shorter than the average goldfish. They also found that using digital devices has caused an improvement in multi-tasking skills.</a:t>
            </a:r>
          </a:p>
          <a:p>
            <a:endParaRPr lang="en-US" dirty="0" smtClean="0"/>
          </a:p>
          <a:p>
            <a:endParaRPr lang="en-US" dirty="0" smtClean="0"/>
          </a:p>
          <a:p>
            <a:r>
              <a:rPr lang="en-US" dirty="0" smtClean="0"/>
              <a:t>there are three types of human attention:</a:t>
            </a:r>
          </a:p>
          <a:p>
            <a:r>
              <a:rPr lang="en-US" dirty="0" smtClean="0"/>
              <a:t> sustained (prolonged focus), </a:t>
            </a:r>
          </a:p>
          <a:p>
            <a:r>
              <a:rPr lang="en-US" dirty="0" smtClean="0"/>
              <a:t>selective (maintaining focus despite distractions) </a:t>
            </a:r>
          </a:p>
          <a:p>
            <a:r>
              <a:rPr lang="en-US" dirty="0" smtClean="0"/>
              <a:t>alternating (shifting attention between tasks or stimuli).</a:t>
            </a:r>
            <a:endParaRPr lang="en-US" dirty="0"/>
          </a:p>
        </p:txBody>
      </p:sp>
      <p:sp>
        <p:nvSpPr>
          <p:cNvPr id="4" name="Slide Number Placeholder 3"/>
          <p:cNvSpPr>
            <a:spLocks noGrp="1"/>
          </p:cNvSpPr>
          <p:nvPr>
            <p:ph type="sldNum" sz="quarter" idx="10"/>
          </p:nvPr>
        </p:nvSpPr>
        <p:spPr/>
        <p:txBody>
          <a:bodyPr/>
          <a:lstStyle/>
          <a:p>
            <a:fld id="{08BF964D-4808-4770-9401-BBC62BEA080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911646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27339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290463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8367312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5922451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8709722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2580108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444336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785840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972025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278666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6759339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8780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434746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988643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062932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9308080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154182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7743585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883588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255454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984651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058428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82049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248173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999474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658032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237055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022838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650178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950986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839789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495649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810081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62041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274669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415215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222207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6593836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924963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8099577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470967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1599322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797885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797484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62077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755527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7246687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8531083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7230318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777364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976248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338448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049597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6253092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6457906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154699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235674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1677630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460308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8395421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3361208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8533389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6081358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0446349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048203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6411181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24386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3815874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230573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476841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4473663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9318201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2734544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762996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972344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4795287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9822296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72526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014725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8919573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6978587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0189968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7832080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93066110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2903967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0572225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60368365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481363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948925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8731660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8194414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3657764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4464913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9689049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0954351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8204085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0267397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6655028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31588589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6743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66876048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140069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371532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125244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0400195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007666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1603122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560924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202670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889918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16893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00729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9216162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848986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972985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024435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0404198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89043988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5857199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254357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4303543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2019293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20298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5385293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2103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988412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004473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647524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07302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50126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5680392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862256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7775003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79849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1217763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393497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8625149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375378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87768438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2406614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41872510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072000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1668740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74222338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111138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6615602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517148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77717394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7851982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21015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00016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109686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971031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307171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131613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98565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12414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09173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9159320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32437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19348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7280732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024086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550870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656167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18844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03266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55564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96789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94933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3669173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859710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116490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999777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5884204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0610137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6323463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008151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131630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7329771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203348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6250586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9792742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1468105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1013842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2448945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591313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7831546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368550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209301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8008575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7376453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7/29/2017</a:t>
            </a:fld>
            <a:endParaRPr lang="en-US">
              <a:solidFill>
                <a:srgbClr val="D6ECFF">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7467809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7/29/2017</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5495553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7/29/2017</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2617855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7/29/2017</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9677824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7/29/2017</a:t>
            </a:fld>
            <a:endParaRPr lang="en-US">
              <a:solidFill>
                <a:srgbClr val="D6ECFF">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6169192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7/29/2017</a:t>
            </a:fld>
            <a:endParaRPr lang="en-US">
              <a:solidFill>
                <a:srgbClr val="D6ECFF">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3179082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7/29/2017</a:t>
            </a:fld>
            <a:endParaRPr lang="en-US">
              <a:solidFill>
                <a:srgbClr val="D6ECFF">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2863576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7/29/2017</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539046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292553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7/29/2017</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7FD13B"/>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7572774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7/29/2017</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5552752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7/29/2017</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0543174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269364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653060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0537776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0352456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7398413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4204748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919777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425703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0170412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168116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2212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6241596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203240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498294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6713298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883257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006107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90751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7/29/2017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513233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6568214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977837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1835505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28603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095709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1584637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930381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9793702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1054709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80054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theme" Target="../theme/theme11.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5.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6.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theme" Target="../theme/theme17.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18" Type="http://schemas.openxmlformats.org/officeDocument/2006/relationships/theme" Target="../theme/theme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19.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7/29/2017</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323420340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76658337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7/29/2017</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3098975801"/>
      </p:ext>
    </p:extLst>
  </p:cSld>
  <p:clrMap bg1="dk1" tx1="lt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88162780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52591482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38139724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01584007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58675138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7/29/2017</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3668358758"/>
      </p:ext>
    </p:extLst>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7/29/2017</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4286099682"/>
      </p:ext>
    </p:extLst>
  </p:cSld>
  <p:clrMap bg1="dk1" tx1="lt1" bg2="dk2"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48932959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46841378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93859583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7/29/2017</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05494991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03683044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DCC8652-095B-40B7-8745-42D7AC2ECFF3}" type="datetimeFigureOut">
              <a:rPr lang="en-US" smtClean="0">
                <a:solidFill>
                  <a:srgbClr val="D6ECFF">
                    <a:shade val="50000"/>
                    <a:satMod val="200000"/>
                  </a:srgbClr>
                </a:solidFill>
              </a:rPr>
              <a:pPr/>
              <a:t>7/29/2017</a:t>
            </a:fld>
            <a:endParaRPr lang="en-US">
              <a:solidFill>
                <a:srgbClr val="D6ECFF">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D6ECFF">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6476456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7/29/2017</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4781316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63601959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7/29/2017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97486602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00.xml"/><Relationship Id="rId5" Type="http://schemas.openxmlformats.org/officeDocument/2006/relationships/hyperlink" Target="https://www.youtube.com/watch?v=ymEn_YxZqZw" TargetMode="External"/><Relationship Id="rId4" Type="http://schemas.openxmlformats.org/officeDocument/2006/relationships/hyperlink" Target="https://www.youtube.com/watch?v=Vwigmktix2Y"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5.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34.xm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Tq1-ZxV9Dc4" TargetMode="External"/><Relationship Id="rId2" Type="http://schemas.openxmlformats.org/officeDocument/2006/relationships/hyperlink" Target="http://www.pbs.org/wgbh/nova/education/body/mirror-neurons.html" TargetMode="External"/><Relationship Id="rId1" Type="http://schemas.openxmlformats.org/officeDocument/2006/relationships/slideLayout" Target="../slideLayouts/slideLayout14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hyperlink" Target="http://science.discovery.com/tv-shows/stuff-you-should-know/videos/stuff-you-should-know-mirror-neurons.ht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61.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hyperlink" Target="http://psychology.about.com/od/profilesofmajorthinkers/p/jamesbio.htm" TargetMode="External"/><Relationship Id="rId2" Type="http://schemas.openxmlformats.org/officeDocument/2006/relationships/image" Target="../media/image37.png"/><Relationship Id="rId1" Type="http://schemas.openxmlformats.org/officeDocument/2006/relationships/slideLayout" Target="../slideLayouts/slideLayout168.xml"/><Relationship Id="rId5" Type="http://schemas.openxmlformats.org/officeDocument/2006/relationships/hyperlink" Target="https://www.youtube.com/watch?v=S9WC-vWCkkU" TargetMode="External"/><Relationship Id="rId4" Type="http://schemas.openxmlformats.org/officeDocument/2006/relationships/hyperlink" Target="https://www.youtube.com/watch?v=v3iPrBrGSJM&amp;list=PL1WmMN6zPoSznASYKavsMM9MScG14xNOl&amp;index=8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S9WC-vWCkkU" TargetMode="External"/><Relationship Id="rId2" Type="http://schemas.openxmlformats.org/officeDocument/2006/relationships/image" Target="../media/image38.png"/><Relationship Id="rId1" Type="http://schemas.openxmlformats.org/officeDocument/2006/relationships/slideLayout" Target="../slideLayouts/slideLayout183.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IGQmdoK_ZfY" TargetMode="External"/><Relationship Id="rId2" Type="http://schemas.openxmlformats.org/officeDocument/2006/relationships/image" Target="../media/image39.png"/><Relationship Id="rId1" Type="http://schemas.openxmlformats.org/officeDocument/2006/relationships/slideLayout" Target="../slideLayouts/slideLayout180.xm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UtKt8YF7dgQ" TargetMode="External"/><Relationship Id="rId2" Type="http://schemas.openxmlformats.org/officeDocument/2006/relationships/image" Target="../media/image40.png"/><Relationship Id="rId1" Type="http://schemas.openxmlformats.org/officeDocument/2006/relationships/slideLayout" Target="../slideLayouts/slideLayout16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5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1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17.xml"/><Relationship Id="rId5" Type="http://schemas.openxmlformats.org/officeDocument/2006/relationships/hyperlink" Target="http://www.livescience.com/24778-a-little-brain-music-sounds-of-your-brainwaves-video.html" TargetMode="Externa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1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1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17.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1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0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161.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57.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9.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7.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5.xml"/></Relationships>
</file>

<file path=ppt/slides/_rels/slide50.xml.rels><?xml version="1.0" encoding="UTF-8" standalone="yes"?>
<Relationships xmlns="http://schemas.openxmlformats.org/package/2006/relationships"><Relationship Id="rId8" Type="http://schemas.openxmlformats.org/officeDocument/2006/relationships/hyperlink" Target="http://www.livescience.com/24789-brain-waves-become-music.html" TargetMode="External"/><Relationship Id="rId3" Type="http://schemas.openxmlformats.org/officeDocument/2006/relationships/image" Target="../media/image31.png"/><Relationship Id="rId7" Type="http://schemas.openxmlformats.org/officeDocument/2006/relationships/hyperlink" Target="http://www.brainworksneurotherapy.com/what-are-brainwaves" TargetMode="External"/><Relationship Id="rId12" Type="http://schemas.openxmlformats.org/officeDocument/2006/relationships/hyperlink" Target="http://phys.org/news/2010-08-probing-lucid.html#jCp" TargetMode="External"/><Relationship Id="rId2" Type="http://schemas.openxmlformats.org/officeDocument/2006/relationships/notesSlide" Target="../notesSlides/notesSlide24.xml"/><Relationship Id="rId1" Type="http://schemas.openxmlformats.org/officeDocument/2006/relationships/slideLayout" Target="../slideLayouts/slideLayout41.xml"/><Relationship Id="rId6" Type="http://schemas.openxmlformats.org/officeDocument/2006/relationships/hyperlink" Target="https://www.technologyreview.com/s/531506/nobel-for-brains-location-code/" TargetMode="External"/><Relationship Id="rId11" Type="http://schemas.openxmlformats.org/officeDocument/2006/relationships/hyperlink" Target="http://thebrain.mcgill.ca/flash/i/i_11/i_11_p/i_11_p_cyc/i_11_p_cyc.html#2" TargetMode="External"/><Relationship Id="rId5" Type="http://schemas.openxmlformats.org/officeDocument/2006/relationships/hyperlink" Target="https://www.technologyreview.com/s/542571/a-robot-finds-its-way-using-artificial-gps-brain-cells/" TargetMode="External"/><Relationship Id="rId10" Type="http://schemas.openxmlformats.org/officeDocument/2006/relationships/hyperlink" Target="http://thebrain.mcgill.ca/flash/a/a_11/a_11_p/a_11_p_cyc/a_11_p_cyc.html" TargetMode="External"/><Relationship Id="rId4" Type="http://schemas.openxmlformats.org/officeDocument/2006/relationships/hyperlink" Target="https://www.quantamagazine.org/20141007-brains-positioning-system-linked-to-memory/" TargetMode="External"/><Relationship Id="rId9" Type="http://schemas.openxmlformats.org/officeDocument/2006/relationships/hyperlink" Target="http://thebrain.mcgill.ca/flash/a/a_11/a_11_m/a_11_m_cyc/a_11_m_cyc.html"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clbb.mgh.harvard.edu/criminal-responsibility/" TargetMode="External"/><Relationship Id="rId13" Type="http://schemas.openxmlformats.org/officeDocument/2006/relationships/hyperlink" Target="http://www.youtube.com/watch?v=Tq1-ZxV9Dc4" TargetMode="External"/><Relationship Id="rId3" Type="http://schemas.openxmlformats.org/officeDocument/2006/relationships/hyperlink" Target="http://www.psychologytoday.com/blog/the-superhuman-mind/201211/split-brains" TargetMode="External"/><Relationship Id="rId7" Type="http://schemas.openxmlformats.org/officeDocument/2006/relationships/hyperlink" Target="http://bigthink.com/users/michaelgazzaniga" TargetMode="External"/><Relationship Id="rId12" Type="http://schemas.openxmlformats.org/officeDocument/2006/relationships/hyperlink" Target="http://www.pbs.org/wgbh/nova/education/body/mirror-neurons.html" TargetMode="External"/><Relationship Id="rId2" Type="http://schemas.openxmlformats.org/officeDocument/2006/relationships/hyperlink" Target="http://www.medclip.com/index.php?page=videos&amp;section=view&amp;vid_id=103271" TargetMode="External"/><Relationship Id="rId1" Type="http://schemas.openxmlformats.org/officeDocument/2006/relationships/slideLayout" Target="../slideLayouts/slideLayout139.xml"/><Relationship Id="rId6" Type="http://schemas.openxmlformats.org/officeDocument/2006/relationships/hyperlink" Target="http://www.nytimes.com/2011/11/01/science/telling-the-story-of-the-brains-cacophony-of-competing-voices.html?pagewanted=all&amp;_r=0" TargetMode="External"/><Relationship Id="rId11" Type="http://schemas.openxmlformats.org/officeDocument/2006/relationships/hyperlink" Target="http://www.psychologicalscience.org/index.php/news/releases/monkey-see-monkey-do-the-role-of-mirror-neurons-in-human-behavior.html" TargetMode="External"/><Relationship Id="rId5" Type="http://schemas.openxmlformats.org/officeDocument/2006/relationships/hyperlink" Target="http://brainmind.com/Brain3.html" TargetMode="External"/><Relationship Id="rId10" Type="http://schemas.openxmlformats.org/officeDocument/2006/relationships/hyperlink" Target="http://www.scientificamerican.com/article/do-brain-scans-comatose-patients-reveal-conscious-state/" TargetMode="External"/><Relationship Id="rId4" Type="http://schemas.openxmlformats.org/officeDocument/2006/relationships/hyperlink" Target="http://www.its.caltech.edu/~jbogen/text/ref130.htm" TargetMode="External"/><Relationship Id="rId9" Type="http://schemas.openxmlformats.org/officeDocument/2006/relationships/hyperlink" Target="http://www.medpagetoday.com/Neurology/HeadTrauma/40947" TargetMode="External"/><Relationship Id="rId14" Type="http://schemas.openxmlformats.org/officeDocument/2006/relationships/hyperlink" Target="http://news.mit.edu/2011/hippocampus-memory-genes-1222"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www.livescience.com/24789-brain-waves-become-music.html" TargetMode="External"/><Relationship Id="rId13" Type="http://schemas.openxmlformats.org/officeDocument/2006/relationships/hyperlink" Target="http://phys.org/news/2010-08-probing-lucid.html#jCp" TargetMode="External"/><Relationship Id="rId3" Type="http://schemas.openxmlformats.org/officeDocument/2006/relationships/image" Target="../media/image31.png"/><Relationship Id="rId7" Type="http://schemas.openxmlformats.org/officeDocument/2006/relationships/hyperlink" Target="http://www.brainworksneurotherapy.com/what-are-brainwaves" TargetMode="External"/><Relationship Id="rId12" Type="http://schemas.openxmlformats.org/officeDocument/2006/relationships/hyperlink" Target="http://www.earthbreathing.co.uk/sr.htm" TargetMode="External"/><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hyperlink" Target="https://www.technologyreview.com/s/531506/nobel-for-brains-location-code/" TargetMode="External"/><Relationship Id="rId11" Type="http://schemas.openxmlformats.org/officeDocument/2006/relationships/hyperlink" Target="http://thebrain.mcgill.ca/flash/i/i_11/i_11_p/i_11_p_cyc/i_11_p_cyc.html#2" TargetMode="External"/><Relationship Id="rId5" Type="http://schemas.openxmlformats.org/officeDocument/2006/relationships/hyperlink" Target="https://www.technologyreview.com/s/542571/a-robot-finds-its-way-using-artificial-gps-brain-cells/" TargetMode="External"/><Relationship Id="rId10" Type="http://schemas.openxmlformats.org/officeDocument/2006/relationships/hyperlink" Target="http://thebrain.mcgill.ca/flash/a/a_11/a_11_p/a_11_p_cyc/a_11_p_cyc.html" TargetMode="External"/><Relationship Id="rId4" Type="http://schemas.openxmlformats.org/officeDocument/2006/relationships/hyperlink" Target="https://www.quantamagazine.org/20141007-brains-positioning-system-linked-to-memory/" TargetMode="External"/><Relationship Id="rId9" Type="http://schemas.openxmlformats.org/officeDocument/2006/relationships/hyperlink" Target="http://thebrain.mcgill.ca/flash/a/a_11/a_11_m/a_11_m_cyc/a_11_m_cyc.html"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jpg"/><Relationship Id="rId7" Type="http://schemas.openxmlformats.org/officeDocument/2006/relationships/hyperlink" Target="https://www.youtube.com/watch?v=7yjHiVfMSHk&amp;list=UUbDdmTlTwoCUx2p7nScbUCw&amp;index=10" TargetMode="External"/><Relationship Id="rId2" Type="http://schemas.openxmlformats.org/officeDocument/2006/relationships/hyperlink" Target="http://www.youtube.com/watch?v=KSKIkXvqruI&amp;list=UUbDdmTlTwoCUx2p7nScbUCw&amp;index=4&amp;feature=plcp" TargetMode="External"/><Relationship Id="rId1" Type="http://schemas.openxmlformats.org/officeDocument/2006/relationships/slideLayout" Target="../slideLayouts/slideLayout9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watch?v=1BWWkXdOui4&amp;index=5&amp;list=UUbDdmTlTwoCUx2p7nScbUCw"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extLst>
              <a:ext uri="{BEBA8EAE-BF5A-486C-A8C5-ECC9F3942E4B}">
                <a14:imgProps xmlns:a14="http://schemas.microsoft.com/office/drawing/2010/main">
                  <a14:imgLayer r:embed="rId4">
                    <a14:imgEffect>
                      <a14:saturation sat="400000"/>
                    </a14:imgEffect>
                  </a14:imgLayer>
                </a14:imgProps>
              </a:ext>
            </a:extLst>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1600200"/>
            <a:ext cx="6160294" cy="2421464"/>
          </a:xfrm>
        </p:spPr>
        <p:txBody>
          <a:bodyPr/>
          <a:lstStyle/>
          <a:p>
            <a:pPr algn="l"/>
            <a:r>
              <a:rPr lang="en-US" dirty="0" smtClean="0">
                <a:latin typeface="Baskerville Old Face" panose="02020602080505020303" pitchFamily="18" charset="0"/>
              </a:rPr>
              <a:t>Dreams, Dreaming and the Subconscious</a:t>
            </a:r>
            <a:br>
              <a:rPr lang="en-US" dirty="0" smtClean="0">
                <a:latin typeface="Baskerville Old Face" panose="02020602080505020303" pitchFamily="18" charset="0"/>
              </a:rPr>
            </a:br>
            <a:endParaRPr lang="en-US" dirty="0">
              <a:latin typeface="Baskerville Old Face" panose="02020602080505020303" pitchFamily="18" charset="0"/>
            </a:endParaRPr>
          </a:p>
        </p:txBody>
      </p:sp>
    </p:spTree>
    <p:extLst>
      <p:ext uri="{BB962C8B-B14F-4D97-AF65-F5344CB8AC3E}">
        <p14:creationId xmlns:p14="http://schemas.microsoft.com/office/powerpoint/2010/main" val="6481274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8001000" cy="1143000"/>
          </a:xfrm>
        </p:spPr>
        <p:txBody>
          <a:bodyPr>
            <a:normAutofit fontScale="90000"/>
          </a:bodyPr>
          <a:lstStyle/>
          <a:p>
            <a:r>
              <a:rPr lang="en-US" sz="3100" dirty="0">
                <a:solidFill>
                  <a:srgbClr val="002060"/>
                </a:solidFill>
              </a:rPr>
              <a:t>How does the brain choose what </a:t>
            </a:r>
            <a:r>
              <a:rPr lang="en-US" sz="3100" dirty="0" smtClean="0">
                <a:solidFill>
                  <a:srgbClr val="002060"/>
                </a:solidFill>
              </a:rPr>
              <a:t>memory to consolidate</a:t>
            </a:r>
            <a:r>
              <a:rPr lang="en-US" sz="3100" dirty="0">
                <a:solidFill>
                  <a:srgbClr val="002060"/>
                </a:solidFill>
              </a:rPr>
              <a:t>?</a:t>
            </a:r>
            <a:r>
              <a:rPr lang="en-US" sz="3100" dirty="0"/>
              <a:t/>
            </a:r>
            <a:br>
              <a:rPr lang="en-US" sz="3100" dirty="0"/>
            </a:br>
            <a:endParaRPr lang="en-US" sz="4000" dirty="0"/>
          </a:p>
        </p:txBody>
      </p:sp>
      <p:sp>
        <p:nvSpPr>
          <p:cNvPr id="3" name="Content Placeholder 2"/>
          <p:cNvSpPr>
            <a:spLocks noGrp="1"/>
          </p:cNvSpPr>
          <p:nvPr>
            <p:ph idx="1"/>
          </p:nvPr>
        </p:nvSpPr>
        <p:spPr>
          <a:xfrm>
            <a:off x="1219200" y="1219200"/>
            <a:ext cx="7498080" cy="4800600"/>
          </a:xfrm>
        </p:spPr>
        <p:txBody>
          <a:bodyPr>
            <a:normAutofit fontScale="85000" lnSpcReduction="20000"/>
          </a:bodyPr>
          <a:lstStyle/>
          <a:p>
            <a:pPr marL="82296" indent="0">
              <a:buNone/>
            </a:pPr>
            <a:r>
              <a:rPr lang="en-US" sz="2000" dirty="0" smtClean="0"/>
              <a:t>“TAGS” </a:t>
            </a:r>
          </a:p>
          <a:p>
            <a:r>
              <a:rPr lang="en-US" sz="2200" dirty="0" smtClean="0"/>
              <a:t>If not tagged, sleep will forget memories it decides you don’t need</a:t>
            </a:r>
          </a:p>
          <a:p>
            <a:pPr marL="82296" indent="0">
              <a:buNone/>
            </a:pPr>
            <a:endParaRPr lang="en-US" sz="2200" dirty="0" smtClean="0"/>
          </a:p>
          <a:p>
            <a:pPr marL="82296" indent="0">
              <a:buNone/>
            </a:pPr>
            <a:r>
              <a:rPr lang="en-US" sz="2200" dirty="0" smtClean="0"/>
              <a:t>How to make sleep cement a memory?</a:t>
            </a:r>
          </a:p>
          <a:p>
            <a:r>
              <a:rPr lang="en-US" sz="2200" dirty="0" smtClean="0"/>
              <a:t>For example: If you think you will be tested,  your brain will remember it</a:t>
            </a:r>
          </a:p>
          <a:p>
            <a:pPr marL="82296" indent="0">
              <a:buNone/>
            </a:pPr>
            <a:endParaRPr lang="en-US" sz="2200" dirty="0"/>
          </a:p>
          <a:p>
            <a:pPr marL="82296" indent="0">
              <a:buNone/>
            </a:pPr>
            <a:r>
              <a:rPr lang="en-US" sz="2200" dirty="0" smtClean="0"/>
              <a:t>Tags might be:</a:t>
            </a:r>
          </a:p>
          <a:p>
            <a:pPr marL="82296" indent="0">
              <a:buNone/>
            </a:pPr>
            <a:r>
              <a:rPr lang="en-US" sz="2200" dirty="0" smtClean="0"/>
              <a:t>  emotional</a:t>
            </a:r>
          </a:p>
          <a:p>
            <a:pPr marL="82296" indent="0">
              <a:buNone/>
            </a:pPr>
            <a:r>
              <a:rPr lang="en-US" sz="2200" dirty="0" smtClean="0"/>
              <a:t>  you were excited about it</a:t>
            </a:r>
          </a:p>
          <a:p>
            <a:pPr marL="82296" indent="0">
              <a:buNone/>
            </a:pPr>
            <a:r>
              <a:rPr lang="en-US" sz="2200" dirty="0" smtClean="0"/>
              <a:t>  pleasurable</a:t>
            </a:r>
          </a:p>
          <a:p>
            <a:pPr marL="82296" indent="0">
              <a:buNone/>
            </a:pPr>
            <a:r>
              <a:rPr lang="en-US" sz="2200" dirty="0"/>
              <a:t> </a:t>
            </a:r>
            <a:r>
              <a:rPr lang="en-US" sz="2200" dirty="0" smtClean="0"/>
              <a:t> made you happy</a:t>
            </a:r>
          </a:p>
          <a:p>
            <a:pPr marL="82296" indent="0">
              <a:buNone/>
            </a:pPr>
            <a:endParaRPr lang="en-US" sz="2200" dirty="0" smtClean="0"/>
          </a:p>
          <a:p>
            <a:pPr marL="82296" indent="0">
              <a:buNone/>
            </a:pPr>
            <a:endParaRPr lang="en-US" sz="1800" dirty="0" smtClean="0"/>
          </a:p>
          <a:p>
            <a:pPr marL="82296" indent="0">
              <a:buNone/>
            </a:pPr>
            <a:r>
              <a:rPr lang="en-US" sz="2200" dirty="0" smtClean="0">
                <a:solidFill>
                  <a:srgbClr val="0070C0"/>
                </a:solidFill>
              </a:rPr>
              <a:t>When does sleep consolidate memory? </a:t>
            </a:r>
          </a:p>
          <a:p>
            <a:pPr marL="82296" indent="0">
              <a:buNone/>
            </a:pPr>
            <a:r>
              <a:rPr lang="en-US" sz="2200" dirty="0"/>
              <a:t>	</a:t>
            </a:r>
            <a:r>
              <a:rPr lang="en-US" sz="2200" dirty="0" smtClean="0"/>
              <a:t> </a:t>
            </a:r>
            <a:r>
              <a:rPr lang="en-US" sz="2200" dirty="0" smtClean="0">
                <a:solidFill>
                  <a:srgbClr val="0070C0"/>
                </a:solidFill>
              </a:rPr>
              <a:t>In stage 3 and 4 deep slow-wave sleep (Non-rem sleep)</a:t>
            </a:r>
            <a:endParaRPr lang="en-US" sz="2200" dirty="0">
              <a:solidFill>
                <a:srgbClr val="0070C0"/>
              </a:solidFill>
            </a:endParaRPr>
          </a:p>
        </p:txBody>
      </p:sp>
    </p:spTree>
    <p:extLst>
      <p:ext uri="{BB962C8B-B14F-4D97-AF65-F5344CB8AC3E}">
        <p14:creationId xmlns:p14="http://schemas.microsoft.com/office/powerpoint/2010/main" val="20121864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7498080" cy="868362"/>
          </a:xfrm>
        </p:spPr>
        <p:txBody>
          <a:bodyPr>
            <a:normAutofit fontScale="90000"/>
          </a:bodyPr>
          <a:lstStyle/>
          <a:p>
            <a:pPr lvl="8" algn="l" rtl="0">
              <a:spcBef>
                <a:spcPct val="0"/>
              </a:spcBef>
            </a:pPr>
            <a:r>
              <a:rPr kumimoji="0" lang="en-US" sz="4300" b="0" i="0" u="none" strike="noStrike" kern="1200" cap="none" spc="0" normalizeH="0" baseline="0" noProof="0" dirty="0" smtClean="0">
                <a:ln>
                  <a:noFill/>
                </a:ln>
                <a:solidFill>
                  <a:srgbClr val="0070C0"/>
                </a:solidFill>
                <a:effectLst>
                  <a:outerShdw blurRad="50000" dist="30000" dir="5400000" algn="tl" rotWithShape="0">
                    <a:srgbClr val="000000">
                      <a:alpha val="30000"/>
                    </a:srgbClr>
                  </a:outerShdw>
                </a:effectLst>
                <a:uLnTx/>
                <a:uFillTx/>
                <a:latin typeface="Gill Sans MT"/>
              </a:rPr>
              <a:t>Memory</a:t>
            </a:r>
            <a:r>
              <a:rPr lang="en-US" b="1" dirty="0" smtClean="0">
                <a:solidFill>
                  <a:srgbClr val="0070C0"/>
                </a:solidFill>
              </a:rPr>
              <a:t/>
            </a:r>
            <a:br>
              <a:rPr lang="en-US" b="1" dirty="0" smtClean="0">
                <a:solidFill>
                  <a:srgbClr val="0070C0"/>
                </a:solidFill>
              </a:rPr>
            </a:br>
            <a:r>
              <a:rPr lang="en-US" dirty="0" smtClean="0">
                <a:solidFill>
                  <a:srgbClr val="002060"/>
                </a:solidFill>
              </a:rPr>
              <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2209800" y="914400"/>
            <a:ext cx="7848600" cy="5638800"/>
          </a:xfrm>
        </p:spPr>
        <p:txBody>
          <a:bodyPr>
            <a:normAutofit/>
          </a:bodyPr>
          <a:lstStyle/>
          <a:p>
            <a:pPr>
              <a:buNone/>
            </a:pPr>
            <a:r>
              <a:rPr lang="en-US" sz="2400" b="1" dirty="0" smtClean="0"/>
              <a:t>3 kinds of memory and memory systems:</a:t>
            </a:r>
            <a:endParaRPr lang="en-US" sz="2000" b="1" dirty="0" smtClean="0"/>
          </a:p>
          <a:p>
            <a:pPr lvl="4"/>
            <a:r>
              <a:rPr lang="en-US" dirty="0" smtClean="0">
                <a:solidFill>
                  <a:srgbClr val="0070C0"/>
                </a:solidFill>
              </a:rPr>
              <a:t>Short term-     </a:t>
            </a:r>
            <a:r>
              <a:rPr lang="en-US" b="1" dirty="0" smtClean="0"/>
              <a:t>active </a:t>
            </a:r>
            <a:r>
              <a:rPr lang="en-US" dirty="0" smtClean="0"/>
              <a:t>memory </a:t>
            </a:r>
          </a:p>
          <a:p>
            <a:pPr lvl="8">
              <a:buNone/>
            </a:pPr>
            <a:r>
              <a:rPr lang="en-US" dirty="0" smtClean="0"/>
              <a:t>             7 things </a:t>
            </a:r>
          </a:p>
          <a:p>
            <a:pPr lvl="8">
              <a:buNone/>
            </a:pPr>
            <a:r>
              <a:rPr lang="en-US" dirty="0" smtClean="0"/>
              <a:t>		  7 seconds – 30 seconds</a:t>
            </a:r>
          </a:p>
          <a:p>
            <a:pPr lvl="8">
              <a:buNone/>
            </a:pPr>
            <a:endParaRPr lang="en-US" dirty="0" smtClean="0">
              <a:solidFill>
                <a:srgbClr val="0070C0"/>
              </a:solidFill>
            </a:endParaRPr>
          </a:p>
          <a:p>
            <a:pPr lvl="4"/>
            <a:r>
              <a:rPr lang="en-US" dirty="0" smtClean="0">
                <a:solidFill>
                  <a:srgbClr val="0070C0"/>
                </a:solidFill>
              </a:rPr>
              <a:t>Long term-       </a:t>
            </a:r>
            <a:r>
              <a:rPr lang="en-US" dirty="0" smtClean="0"/>
              <a:t>is stored memory</a:t>
            </a:r>
          </a:p>
          <a:p>
            <a:pPr marL="1115568" lvl="4" indent="0">
              <a:buNone/>
            </a:pPr>
            <a:r>
              <a:rPr lang="en-US" dirty="0"/>
              <a:t>	</a:t>
            </a:r>
            <a:r>
              <a:rPr lang="en-US" dirty="0" smtClean="0"/>
              <a:t>                About 86 billion neurons in a brain</a:t>
            </a:r>
          </a:p>
          <a:p>
            <a:pPr marL="1115568" lvl="4" indent="0">
              <a:buNone/>
            </a:pPr>
            <a:endParaRPr lang="en-US" dirty="0" smtClean="0"/>
          </a:p>
          <a:p>
            <a:pPr lvl="4"/>
            <a:r>
              <a:rPr lang="en-US" dirty="0" smtClean="0">
                <a:solidFill>
                  <a:srgbClr val="0070C0"/>
                </a:solidFill>
              </a:rPr>
              <a:t>Sensory-</a:t>
            </a:r>
            <a:r>
              <a:rPr lang="en-US" dirty="0">
                <a:solidFill>
                  <a:srgbClr val="0070C0"/>
                </a:solidFill>
              </a:rPr>
              <a:t>	  </a:t>
            </a:r>
            <a:r>
              <a:rPr lang="en-US" dirty="0"/>
              <a:t>from senses and experiences</a:t>
            </a:r>
          </a:p>
          <a:p>
            <a:pPr marL="1115568" lvl="4" indent="0">
              <a:buNone/>
            </a:pPr>
            <a:r>
              <a:rPr lang="en-US" dirty="0"/>
              <a:t>                         Muscle memory</a:t>
            </a:r>
          </a:p>
          <a:p>
            <a:pPr marL="1947672" lvl="8" indent="0">
              <a:buNone/>
            </a:pPr>
            <a:endParaRPr lang="en-US" dirty="0" smtClean="0"/>
          </a:p>
          <a:p>
            <a:pPr marL="1947672" lvl="8" indent="0">
              <a:buNone/>
            </a:pPr>
            <a:endParaRPr lang="en-US" dirty="0" smtClean="0"/>
          </a:p>
          <a:p>
            <a:pPr lvl="5"/>
            <a:r>
              <a:rPr lang="en-US" dirty="0" smtClean="0">
                <a:solidFill>
                  <a:srgbClr val="0070C0"/>
                </a:solidFill>
              </a:rPr>
              <a:t>Explicit    (declarative) Conscious</a:t>
            </a:r>
          </a:p>
          <a:p>
            <a:pPr lvl="5"/>
            <a:r>
              <a:rPr lang="en-US" dirty="0" smtClean="0">
                <a:solidFill>
                  <a:srgbClr val="0070C0"/>
                </a:solidFill>
              </a:rPr>
              <a:t>Implicit    (procedural) Subconscious</a:t>
            </a:r>
          </a:p>
          <a:p>
            <a:pPr marL="1325880" lvl="5" indent="0">
              <a:buNone/>
            </a:pPr>
            <a:endParaRPr lang="en-US" sz="2400" dirty="0" smtClean="0">
              <a:solidFill>
                <a:srgbClr val="0070C0"/>
              </a:solidFill>
            </a:endParaRPr>
          </a:p>
          <a:p>
            <a:pPr marL="1325880" lvl="5" indent="0">
              <a:buNone/>
            </a:pPr>
            <a:endParaRPr lang="en-US" sz="2400" dirty="0" smtClean="0">
              <a:solidFill>
                <a:srgbClr val="0070C0"/>
              </a:solidFill>
            </a:endParaRPr>
          </a:p>
          <a:p>
            <a:pPr>
              <a:buNone/>
            </a:pPr>
            <a:endParaRPr lang="en-US" sz="2000" dirty="0" smtClean="0"/>
          </a:p>
          <a:p>
            <a:pPr>
              <a:buNone/>
            </a:pPr>
            <a:endParaRPr lang="en-US" sz="2000" dirty="0" smtClean="0"/>
          </a:p>
          <a:p>
            <a:pPr>
              <a:buNone/>
            </a:pPr>
            <a:endParaRPr lang="en-US" sz="2000" dirty="0"/>
          </a:p>
        </p:txBody>
      </p:sp>
      <p:sp>
        <p:nvSpPr>
          <p:cNvPr id="4" name="TextBox 3"/>
          <p:cNvSpPr txBox="1"/>
          <p:nvPr/>
        </p:nvSpPr>
        <p:spPr>
          <a:xfrm>
            <a:off x="1676400" y="4949977"/>
            <a:ext cx="1792029" cy="461665"/>
          </a:xfrm>
          <a:prstGeom prst="rect">
            <a:avLst/>
          </a:prstGeom>
          <a:noFill/>
        </p:spPr>
        <p:txBody>
          <a:bodyPr wrap="none" rtlCol="0">
            <a:spAutoFit/>
          </a:bodyPr>
          <a:lstStyle/>
          <a:p>
            <a:r>
              <a:rPr lang="en-US" sz="2400" b="1" dirty="0">
                <a:solidFill>
                  <a:srgbClr val="0070C0"/>
                </a:solidFill>
              </a:rPr>
              <a:t>Memory is:</a:t>
            </a:r>
          </a:p>
        </p:txBody>
      </p:sp>
      <p:pic>
        <p:nvPicPr>
          <p:cNvPr id="6149" name="Picture 5" descr="Image result for mem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52600"/>
            <a:ext cx="1905000"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99739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564880" cy="868362"/>
          </a:xfrm>
        </p:spPr>
        <p:txBody>
          <a:bodyPr>
            <a:normAutofit fontScale="90000"/>
          </a:bodyPr>
          <a:lstStyle/>
          <a:p>
            <a:r>
              <a:rPr lang="en-US" dirty="0" smtClean="0"/>
              <a:t>	Memory</a:t>
            </a:r>
            <a:r>
              <a:rPr lang="en-US" dirty="0" smtClean="0">
                <a:solidFill>
                  <a:srgbClr val="002060"/>
                </a:solidFill>
              </a:rPr>
              <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143000" y="1219200"/>
            <a:ext cx="8001000" cy="5334000"/>
          </a:xfrm>
        </p:spPr>
        <p:txBody>
          <a:bodyPr>
            <a:normAutofit/>
          </a:bodyPr>
          <a:lstStyle/>
          <a:p>
            <a:pPr>
              <a:buNone/>
            </a:pPr>
            <a:r>
              <a:rPr lang="en-US" sz="2400" b="1" dirty="0" smtClean="0"/>
              <a:t>Working Memory </a:t>
            </a:r>
          </a:p>
          <a:p>
            <a:pPr>
              <a:buNone/>
            </a:pPr>
            <a:r>
              <a:rPr lang="en-US" sz="2400" b="1" dirty="0" smtClean="0"/>
              <a:t>Central </a:t>
            </a:r>
            <a:r>
              <a:rPr lang="en-US" sz="2400" b="1" dirty="0"/>
              <a:t>Executive, Prefrontal lateral cortex (PFC)</a:t>
            </a:r>
          </a:p>
          <a:p>
            <a:pPr>
              <a:buNone/>
            </a:pPr>
            <a:endParaRPr lang="en-US" sz="2400" b="1" dirty="0" smtClean="0"/>
          </a:p>
          <a:p>
            <a:pPr marL="368046" lvl="4" indent="-285750">
              <a:spcBef>
                <a:spcPts val="600"/>
              </a:spcBef>
              <a:buClr>
                <a:schemeClr val="accent1"/>
              </a:buClr>
              <a:buSzPct val="80000"/>
              <a:buFont typeface="Wingdings" panose="05000000000000000000" pitchFamily="2" charset="2"/>
              <a:buChar char="ü"/>
            </a:pPr>
            <a:r>
              <a:rPr lang="en-US" sz="1800" dirty="0" smtClean="0">
                <a:solidFill>
                  <a:srgbClr val="0070C0"/>
                </a:solidFill>
              </a:rPr>
              <a:t>WM includes Short Term Memory</a:t>
            </a:r>
          </a:p>
          <a:p>
            <a:pPr marL="368046" lvl="4" indent="-285750">
              <a:spcBef>
                <a:spcPts val="600"/>
              </a:spcBef>
              <a:buClr>
                <a:schemeClr val="accent1"/>
              </a:buClr>
              <a:buSzPct val="80000"/>
              <a:buFont typeface="Wingdings" panose="05000000000000000000" pitchFamily="2" charset="2"/>
              <a:buChar char="ü"/>
            </a:pPr>
            <a:r>
              <a:rPr lang="en-US" sz="1800" dirty="0" smtClean="0">
                <a:solidFill>
                  <a:srgbClr val="0070C0"/>
                </a:solidFill>
              </a:rPr>
              <a:t>Attention</a:t>
            </a:r>
          </a:p>
          <a:p>
            <a:pPr marL="368046" lvl="4" indent="-285750">
              <a:spcBef>
                <a:spcPts val="600"/>
              </a:spcBef>
              <a:buClr>
                <a:schemeClr val="accent1"/>
              </a:buClr>
              <a:buSzPct val="80000"/>
              <a:buFont typeface="Wingdings" panose="05000000000000000000" pitchFamily="2" charset="2"/>
              <a:buChar char="Ø"/>
            </a:pPr>
            <a:r>
              <a:rPr lang="en-US" sz="1800" dirty="0" smtClean="0">
                <a:solidFill>
                  <a:srgbClr val="0070C0"/>
                </a:solidFill>
              </a:rPr>
              <a:t>But not all memory goes </a:t>
            </a:r>
          </a:p>
          <a:p>
            <a:pPr marL="365760" lvl="4" indent="-283464">
              <a:spcBef>
                <a:spcPts val="600"/>
              </a:spcBef>
              <a:buClr>
                <a:schemeClr val="accent1"/>
              </a:buClr>
              <a:buSzPct val="80000"/>
              <a:buNone/>
            </a:pPr>
            <a:r>
              <a:rPr lang="en-US" sz="1800" dirty="0" smtClean="0">
                <a:solidFill>
                  <a:srgbClr val="0070C0"/>
                </a:solidFill>
              </a:rPr>
              <a:t>          to long </a:t>
            </a:r>
            <a:r>
              <a:rPr lang="en-US" sz="1800" dirty="0">
                <a:solidFill>
                  <a:srgbClr val="0070C0"/>
                </a:solidFill>
              </a:rPr>
              <a:t>term Memory</a:t>
            </a:r>
          </a:p>
          <a:p>
            <a:pPr>
              <a:buNone/>
            </a:pPr>
            <a:endParaRPr lang="en-US" sz="1800" b="1" dirty="0" smtClean="0"/>
          </a:p>
          <a:p>
            <a:pPr>
              <a:buNone/>
            </a:pPr>
            <a:endParaRPr lang="en-US" sz="2400" b="1" dirty="0" smtClean="0"/>
          </a:p>
          <a:p>
            <a:pPr>
              <a:buNone/>
            </a:pPr>
            <a:endParaRPr lang="en-US" sz="2400" b="1" dirty="0" smtClean="0"/>
          </a:p>
          <a:p>
            <a:pPr>
              <a:buNone/>
            </a:pPr>
            <a:endParaRPr lang="en-US" sz="2400" b="1" dirty="0" smtClean="0"/>
          </a:p>
          <a:p>
            <a:r>
              <a:rPr lang="en-US" sz="2000" dirty="0" smtClean="0"/>
              <a:t>Some memories are never in dreams- can you guess why??</a:t>
            </a:r>
          </a:p>
          <a:p>
            <a:pPr>
              <a:buNone/>
            </a:pPr>
            <a:endParaRPr lang="en-US" sz="2000" dirty="0" smtClean="0"/>
          </a:p>
          <a:p>
            <a:pPr>
              <a:buNone/>
            </a:pPr>
            <a:endParaRPr lang="en-US" sz="2000" dirty="0" smtClean="0"/>
          </a:p>
        </p:txBody>
      </p:sp>
      <p:pic>
        <p:nvPicPr>
          <p:cNvPr id="5" name="Picture 4" descr="working memory.jpeg"/>
          <p:cNvPicPr>
            <a:picLocks noChangeAspect="1"/>
          </p:cNvPicPr>
          <p:nvPr/>
        </p:nvPicPr>
        <p:blipFill>
          <a:blip r:embed="rId2" cstate="print"/>
          <a:stretch>
            <a:fillRect/>
          </a:stretch>
        </p:blipFill>
        <p:spPr>
          <a:xfrm>
            <a:off x="4953000" y="2286000"/>
            <a:ext cx="3631046" cy="2819400"/>
          </a:xfrm>
          <a:prstGeom prst="rect">
            <a:avLst/>
          </a:prstGeom>
        </p:spPr>
      </p:pic>
    </p:spTree>
    <p:extLst>
      <p:ext uri="{BB962C8B-B14F-4D97-AF65-F5344CB8AC3E}">
        <p14:creationId xmlns:p14="http://schemas.microsoft.com/office/powerpoint/2010/main" val="3476870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924" y="2819400"/>
            <a:ext cx="7611351"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6285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Explicit Memory/Declarative</a:t>
            </a:r>
            <a:endParaRPr lang="en-US" dirty="0"/>
          </a:p>
        </p:txBody>
      </p:sp>
      <p:sp>
        <p:nvSpPr>
          <p:cNvPr id="3" name="Content Placeholder 2"/>
          <p:cNvSpPr>
            <a:spLocks noGrp="1"/>
          </p:cNvSpPr>
          <p:nvPr>
            <p:ph idx="1"/>
          </p:nvPr>
        </p:nvSpPr>
        <p:spPr>
          <a:xfrm>
            <a:off x="1295400" y="1447800"/>
            <a:ext cx="7848600" cy="4800600"/>
          </a:xfrm>
        </p:spPr>
        <p:txBody>
          <a:bodyPr>
            <a:normAutofit fontScale="92500" lnSpcReduction="10000"/>
          </a:bodyPr>
          <a:lstStyle/>
          <a:p>
            <a:pPr lvl="0">
              <a:buClr>
                <a:srgbClr val="3891A7"/>
              </a:buClr>
              <a:buNone/>
            </a:pPr>
            <a:r>
              <a:rPr lang="en-US" sz="2000" b="1" dirty="0" smtClean="0">
                <a:solidFill>
                  <a:prstClr val="black"/>
                </a:solidFill>
              </a:rPr>
              <a:t>Declarative Memory:  </a:t>
            </a:r>
            <a:r>
              <a:rPr lang="en-US" sz="2000" dirty="0" smtClean="0">
                <a:solidFill>
                  <a:prstClr val="black"/>
                </a:solidFill>
              </a:rPr>
              <a:t>information you consciously </a:t>
            </a:r>
            <a:r>
              <a:rPr lang="en-US" sz="2000" dirty="0">
                <a:solidFill>
                  <a:prstClr val="black"/>
                </a:solidFill>
              </a:rPr>
              <a:t>recall and </a:t>
            </a:r>
            <a:r>
              <a:rPr lang="en-US" sz="2000" dirty="0" smtClean="0">
                <a:solidFill>
                  <a:prstClr val="black"/>
                </a:solidFill>
              </a:rPr>
              <a:t>can explain </a:t>
            </a:r>
          </a:p>
          <a:p>
            <a:pPr lvl="0">
              <a:buClr>
                <a:srgbClr val="3891A7"/>
              </a:buClr>
              <a:buNone/>
            </a:pPr>
            <a:endParaRPr lang="en-US" sz="2000" b="1" dirty="0">
              <a:solidFill>
                <a:prstClr val="black"/>
              </a:solidFill>
            </a:endParaRPr>
          </a:p>
          <a:p>
            <a:pPr lvl="0">
              <a:buClr>
                <a:srgbClr val="3891A7"/>
              </a:buClr>
              <a:buNone/>
            </a:pPr>
            <a:r>
              <a:rPr lang="en-US" sz="2000" b="1" dirty="0" smtClean="0">
                <a:solidFill>
                  <a:prstClr val="black"/>
                </a:solidFill>
              </a:rPr>
              <a:t>Episodic  </a:t>
            </a:r>
            <a:r>
              <a:rPr lang="en-US" sz="2000" b="1" dirty="0">
                <a:solidFill>
                  <a:prstClr val="black"/>
                </a:solidFill>
              </a:rPr>
              <a:t>(long-term</a:t>
            </a:r>
            <a:r>
              <a:rPr lang="en-US" sz="2000" b="1" dirty="0" smtClean="0">
                <a:solidFill>
                  <a:prstClr val="black"/>
                </a:solidFill>
              </a:rPr>
              <a:t>)</a:t>
            </a:r>
            <a:r>
              <a:rPr lang="en-US" sz="2000" dirty="0"/>
              <a:t> </a:t>
            </a:r>
          </a:p>
          <a:p>
            <a:pPr lvl="0">
              <a:buClr>
                <a:srgbClr val="3891A7"/>
              </a:buClr>
              <a:buNone/>
            </a:pPr>
            <a:r>
              <a:rPr lang="en-US" sz="2000" dirty="0" smtClean="0"/>
              <a:t>Long term memories of </a:t>
            </a:r>
            <a:r>
              <a:rPr lang="en-US" sz="2000" dirty="0"/>
              <a:t>specific events, </a:t>
            </a:r>
            <a:r>
              <a:rPr lang="en-US" sz="2000" u="sng" dirty="0" smtClean="0">
                <a:solidFill>
                  <a:prstClr val="black"/>
                </a:solidFill>
              </a:rPr>
              <a:t>Specific </a:t>
            </a:r>
            <a:endParaRPr lang="en-US" sz="2000" u="sng" dirty="0">
              <a:solidFill>
                <a:prstClr val="black"/>
              </a:solidFill>
            </a:endParaRPr>
          </a:p>
          <a:p>
            <a:pPr lvl="0">
              <a:buClr>
                <a:srgbClr val="3891A7"/>
              </a:buClr>
            </a:pPr>
            <a:r>
              <a:rPr lang="en-US" sz="2000" dirty="0">
                <a:solidFill>
                  <a:prstClr val="black"/>
                </a:solidFill>
              </a:rPr>
              <a:t>Autobiographical</a:t>
            </a:r>
          </a:p>
          <a:p>
            <a:pPr lvl="0">
              <a:buClr>
                <a:srgbClr val="3891A7"/>
              </a:buClr>
            </a:pPr>
            <a:r>
              <a:rPr lang="en-US" sz="2000" dirty="0" smtClean="0">
                <a:solidFill>
                  <a:prstClr val="black"/>
                </a:solidFill>
              </a:rPr>
              <a:t>Emotional</a:t>
            </a:r>
            <a:endParaRPr lang="en-US" sz="2000" dirty="0">
              <a:solidFill>
                <a:prstClr val="black"/>
              </a:solidFill>
            </a:endParaRPr>
          </a:p>
          <a:p>
            <a:pPr lvl="0">
              <a:buClr>
                <a:srgbClr val="3891A7"/>
              </a:buClr>
            </a:pPr>
            <a:r>
              <a:rPr lang="en-US" sz="2000" dirty="0">
                <a:solidFill>
                  <a:prstClr val="black"/>
                </a:solidFill>
              </a:rPr>
              <a:t>Includes flashbulb </a:t>
            </a:r>
            <a:r>
              <a:rPr lang="en-US" sz="2000" dirty="0" smtClean="0">
                <a:solidFill>
                  <a:prstClr val="black"/>
                </a:solidFill>
              </a:rPr>
              <a:t>memory</a:t>
            </a:r>
          </a:p>
          <a:p>
            <a:pPr marL="82296" indent="0">
              <a:buClr>
                <a:srgbClr val="3891A7"/>
              </a:buClr>
              <a:buNone/>
            </a:pPr>
            <a:r>
              <a:rPr lang="en-US" sz="2000" dirty="0"/>
              <a:t>such as when you won a</a:t>
            </a:r>
            <a:r>
              <a:rPr lang="en-US" sz="2000" dirty="0" smtClean="0"/>
              <a:t> </a:t>
            </a:r>
            <a:r>
              <a:rPr lang="en-US" sz="2000" dirty="0"/>
              <a:t>championship, </a:t>
            </a:r>
            <a:r>
              <a:rPr lang="en-US" sz="2000" dirty="0" smtClean="0"/>
              <a:t> got </a:t>
            </a:r>
            <a:r>
              <a:rPr lang="en-US" sz="2000" dirty="0"/>
              <a:t>your license, </a:t>
            </a:r>
            <a:r>
              <a:rPr lang="en-US" sz="2000" dirty="0" smtClean="0"/>
              <a:t> </a:t>
            </a:r>
            <a:r>
              <a:rPr lang="en-US" sz="2000" dirty="0"/>
              <a:t>broke your arm</a:t>
            </a:r>
            <a:endParaRPr lang="en-US" sz="2000" b="1" dirty="0">
              <a:solidFill>
                <a:prstClr val="black"/>
              </a:solidFill>
            </a:endParaRPr>
          </a:p>
          <a:p>
            <a:pPr lvl="0">
              <a:buClr>
                <a:srgbClr val="3891A7"/>
              </a:buClr>
            </a:pPr>
            <a:endParaRPr lang="en-US" sz="2000" dirty="0">
              <a:solidFill>
                <a:prstClr val="black"/>
              </a:solidFill>
            </a:endParaRPr>
          </a:p>
          <a:p>
            <a:pPr lvl="0">
              <a:buClr>
                <a:srgbClr val="3891A7"/>
              </a:buClr>
              <a:buNone/>
            </a:pPr>
            <a:r>
              <a:rPr lang="en-US" sz="2000" b="1" dirty="0">
                <a:solidFill>
                  <a:prstClr val="black"/>
                </a:solidFill>
              </a:rPr>
              <a:t>Semantic  (long term</a:t>
            </a:r>
            <a:r>
              <a:rPr lang="en-US" sz="2000" b="1" dirty="0" smtClean="0">
                <a:solidFill>
                  <a:prstClr val="black"/>
                </a:solidFill>
              </a:rPr>
              <a:t>)</a:t>
            </a:r>
            <a:r>
              <a:rPr lang="en-US" sz="2000" dirty="0"/>
              <a:t> </a:t>
            </a:r>
            <a:endParaRPr lang="en-US" sz="2000" dirty="0" smtClean="0"/>
          </a:p>
          <a:p>
            <a:pPr lvl="0">
              <a:buClr>
                <a:srgbClr val="3891A7"/>
              </a:buClr>
              <a:buNone/>
            </a:pPr>
            <a:r>
              <a:rPr lang="en-US" sz="2000" dirty="0" smtClean="0"/>
              <a:t>Memories </a:t>
            </a:r>
            <a:r>
              <a:rPr lang="en-US" sz="2000" dirty="0"/>
              <a:t>of facts, concepts, names, and other </a:t>
            </a:r>
            <a:r>
              <a:rPr lang="en-US" sz="2000" dirty="0" smtClean="0"/>
              <a:t>general information.</a:t>
            </a:r>
            <a:endParaRPr lang="en-US" sz="2000" b="1" dirty="0">
              <a:solidFill>
                <a:prstClr val="black"/>
              </a:solidFill>
            </a:endParaRPr>
          </a:p>
          <a:p>
            <a:pPr lvl="0">
              <a:buClr>
                <a:srgbClr val="3891A7"/>
              </a:buClr>
            </a:pPr>
            <a:r>
              <a:rPr lang="en-US" sz="2000" dirty="0">
                <a:solidFill>
                  <a:prstClr val="black"/>
                </a:solidFill>
              </a:rPr>
              <a:t>General </a:t>
            </a:r>
            <a:r>
              <a:rPr lang="en-US" sz="2000" dirty="0" smtClean="0">
                <a:solidFill>
                  <a:prstClr val="black"/>
                </a:solidFill>
              </a:rPr>
              <a:t>knowledge.</a:t>
            </a:r>
            <a:r>
              <a:rPr lang="en-US" sz="1700" dirty="0" smtClean="0">
                <a:solidFill>
                  <a:prstClr val="black"/>
                </a:solidFill>
              </a:rPr>
              <a:t>.</a:t>
            </a:r>
            <a:endParaRPr lang="en-US" sz="2000" dirty="0">
              <a:solidFill>
                <a:prstClr val="black"/>
              </a:solidFill>
            </a:endParaRPr>
          </a:p>
          <a:p>
            <a:pPr lvl="0">
              <a:buClr>
                <a:srgbClr val="3891A7"/>
              </a:buClr>
            </a:pPr>
            <a:r>
              <a:rPr lang="en-US" sz="2000" dirty="0">
                <a:solidFill>
                  <a:prstClr val="black"/>
                </a:solidFill>
              </a:rPr>
              <a:t>Not unique to </a:t>
            </a:r>
            <a:r>
              <a:rPr lang="en-US" sz="2000" dirty="0" smtClean="0">
                <a:solidFill>
                  <a:prstClr val="black"/>
                </a:solidFill>
              </a:rPr>
              <a:t>individual</a:t>
            </a:r>
          </a:p>
          <a:p>
            <a:pPr marL="82296" lvl="0" indent="0">
              <a:buClr>
                <a:srgbClr val="3891A7"/>
              </a:buClr>
              <a:buNone/>
            </a:pPr>
            <a:r>
              <a:rPr lang="en-US" sz="2000" dirty="0" smtClean="0">
                <a:solidFill>
                  <a:prstClr val="black"/>
                </a:solidFill>
              </a:rPr>
              <a:t>The </a:t>
            </a:r>
            <a:r>
              <a:rPr lang="en-US" sz="2000" dirty="0">
                <a:solidFill>
                  <a:prstClr val="black"/>
                </a:solidFill>
              </a:rPr>
              <a:t>sky is blue. Grass is green. Crayons come in many colors</a:t>
            </a:r>
          </a:p>
          <a:p>
            <a:endParaRPr lang="en-US" dirty="0"/>
          </a:p>
        </p:txBody>
      </p:sp>
    </p:spTree>
    <p:extLst>
      <p:ext uri="{BB962C8B-B14F-4D97-AF65-F5344CB8AC3E}">
        <p14:creationId xmlns:p14="http://schemas.microsoft.com/office/powerpoint/2010/main" val="23959186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Implicit Memory/</a:t>
            </a:r>
            <a:r>
              <a:rPr lang="en-US" dirty="0" err="1" smtClean="0"/>
              <a:t>nondeclarative</a:t>
            </a:r>
            <a:endParaRPr lang="en-US" dirty="0"/>
          </a:p>
        </p:txBody>
      </p:sp>
      <p:sp>
        <p:nvSpPr>
          <p:cNvPr id="3" name="Content Placeholder 2"/>
          <p:cNvSpPr>
            <a:spLocks noGrp="1"/>
          </p:cNvSpPr>
          <p:nvPr>
            <p:ph idx="1"/>
          </p:nvPr>
        </p:nvSpPr>
        <p:spPr/>
        <p:txBody>
          <a:bodyPr>
            <a:normAutofit lnSpcReduction="10000"/>
          </a:bodyPr>
          <a:lstStyle/>
          <a:p>
            <a:r>
              <a:rPr lang="en-US" sz="1800" dirty="0"/>
              <a:t>Things that we don't purposely try to remember </a:t>
            </a:r>
            <a:r>
              <a:rPr lang="en-US" sz="1800" dirty="0" smtClean="0"/>
              <a:t>are implicit</a:t>
            </a:r>
          </a:p>
          <a:p>
            <a:r>
              <a:rPr lang="en-US" sz="1800" dirty="0" smtClean="0"/>
              <a:t>both </a:t>
            </a:r>
            <a:r>
              <a:rPr lang="en-US" sz="1800" dirty="0"/>
              <a:t>unconscious and unintentional. </a:t>
            </a:r>
            <a:endParaRPr lang="en-US" sz="1800" dirty="0" smtClean="0"/>
          </a:p>
          <a:p>
            <a:r>
              <a:rPr lang="en-US" sz="1800" dirty="0" smtClean="0"/>
              <a:t>sometimes </a:t>
            </a:r>
            <a:r>
              <a:rPr lang="en-US" sz="1800" dirty="0"/>
              <a:t>referred to as </a:t>
            </a:r>
            <a:r>
              <a:rPr lang="en-US" sz="1800" dirty="0" err="1"/>
              <a:t>nondeclarative</a:t>
            </a:r>
            <a:r>
              <a:rPr lang="en-US" sz="1800" dirty="0"/>
              <a:t> </a:t>
            </a:r>
            <a:r>
              <a:rPr lang="en-US" sz="1800" dirty="0" smtClean="0"/>
              <a:t>memory</a:t>
            </a:r>
            <a:r>
              <a:rPr lang="en-US" sz="1800" dirty="0"/>
              <a:t> </a:t>
            </a:r>
            <a:r>
              <a:rPr lang="en-US" sz="1800" dirty="0" smtClean="0"/>
              <a:t>because </a:t>
            </a:r>
            <a:r>
              <a:rPr lang="en-US" sz="1800" dirty="0"/>
              <a:t>you are not able to consciously bring it into </a:t>
            </a:r>
            <a:r>
              <a:rPr lang="en-US" sz="1800" dirty="0" smtClean="0"/>
              <a:t>awareness</a:t>
            </a:r>
          </a:p>
          <a:p>
            <a:endParaRPr lang="en-US" sz="1800" dirty="0"/>
          </a:p>
          <a:p>
            <a:pPr marL="82296" indent="0">
              <a:buNone/>
            </a:pPr>
            <a:r>
              <a:rPr lang="en-US" sz="1800" dirty="0" smtClean="0"/>
              <a:t>PRIMING:</a:t>
            </a:r>
          </a:p>
          <a:p>
            <a:r>
              <a:rPr lang="en-US" sz="1800" dirty="0" smtClean="0"/>
              <a:t>If I wear Nike sneakers I can run faster</a:t>
            </a:r>
          </a:p>
          <a:p>
            <a:r>
              <a:rPr lang="en-US" sz="1800" dirty="0" smtClean="0"/>
              <a:t>Pit bulls are dangerous dogs</a:t>
            </a:r>
          </a:p>
          <a:p>
            <a:r>
              <a:rPr lang="en-US" sz="1800" dirty="0" smtClean="0"/>
              <a:t>Coke is better than Pepsi</a:t>
            </a:r>
          </a:p>
          <a:p>
            <a:pPr marL="82296" indent="0">
              <a:buNone/>
            </a:pPr>
            <a:r>
              <a:rPr lang="en-US" sz="1800" dirty="0" smtClean="0"/>
              <a:t>PROCEDURAL:</a:t>
            </a:r>
          </a:p>
          <a:p>
            <a:r>
              <a:rPr lang="en-US" sz="1800" dirty="0" smtClean="0"/>
              <a:t>Riding a bicycle</a:t>
            </a:r>
          </a:p>
          <a:p>
            <a:r>
              <a:rPr lang="en-US" sz="1800" dirty="0" smtClean="0"/>
              <a:t>Making toast</a:t>
            </a:r>
          </a:p>
          <a:p>
            <a:pPr marL="82296" indent="0">
              <a:buNone/>
            </a:pPr>
            <a:r>
              <a:rPr lang="en-US" sz="1800" dirty="0" smtClean="0"/>
              <a:t>EMOTIONAL:</a:t>
            </a:r>
          </a:p>
          <a:p>
            <a:r>
              <a:rPr lang="en-US" sz="1800" dirty="0" smtClean="0"/>
              <a:t>I run into the house when I see a coyote</a:t>
            </a:r>
          </a:p>
          <a:p>
            <a:r>
              <a:rPr lang="en-US" sz="1800" dirty="0" smtClean="0"/>
              <a:t>I jump up and clap and act crazy when </a:t>
            </a:r>
            <a:r>
              <a:rPr lang="en-US" sz="1800" dirty="0" err="1" smtClean="0"/>
              <a:t>Gronk</a:t>
            </a:r>
            <a:r>
              <a:rPr lang="en-US" sz="1800" dirty="0" smtClean="0"/>
              <a:t> scores a touchdown</a:t>
            </a:r>
          </a:p>
          <a:p>
            <a:endParaRPr lang="en-US" sz="1800" dirty="0"/>
          </a:p>
          <a:p>
            <a:endParaRPr lang="en-US" sz="1800" dirty="0"/>
          </a:p>
        </p:txBody>
      </p:sp>
    </p:spTree>
    <p:extLst>
      <p:ext uri="{BB962C8B-B14F-4D97-AF65-F5344CB8AC3E}">
        <p14:creationId xmlns:p14="http://schemas.microsoft.com/office/powerpoint/2010/main" val="8875397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Clive </a:t>
            </a:r>
            <a:r>
              <a:rPr lang="en-US" dirty="0" err="1" smtClean="0"/>
              <a:t>Waring</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478087"/>
            <a:ext cx="2640013"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00200" y="1981200"/>
            <a:ext cx="5425588" cy="369332"/>
          </a:xfrm>
          <a:prstGeom prst="rect">
            <a:avLst/>
          </a:prstGeom>
          <a:noFill/>
        </p:spPr>
        <p:txBody>
          <a:bodyPr wrap="none" rtlCol="0">
            <a:spAutoFit/>
          </a:bodyPr>
          <a:lstStyle/>
          <a:p>
            <a:r>
              <a:rPr lang="en-US" dirty="0">
                <a:solidFill>
                  <a:prstClr val="black"/>
                </a:solidFill>
              </a:rPr>
              <a:t>He has no short-term memory but has implicit memory</a:t>
            </a:r>
          </a:p>
        </p:txBody>
      </p:sp>
      <p:sp>
        <p:nvSpPr>
          <p:cNvPr id="4" name="TextBox 3"/>
          <p:cNvSpPr txBox="1"/>
          <p:nvPr/>
        </p:nvSpPr>
        <p:spPr>
          <a:xfrm>
            <a:off x="1036320" y="4907511"/>
            <a:ext cx="8107680" cy="646331"/>
          </a:xfrm>
          <a:prstGeom prst="rect">
            <a:avLst/>
          </a:prstGeom>
          <a:noFill/>
        </p:spPr>
        <p:txBody>
          <a:bodyPr wrap="square" rtlCol="0">
            <a:spAutoFit/>
          </a:bodyPr>
          <a:lstStyle/>
          <a:p>
            <a:r>
              <a:rPr lang="en-US" dirty="0">
                <a:solidFill>
                  <a:prstClr val="black"/>
                </a:solidFill>
              </a:rPr>
              <a:t>Examples  of fluctuating between two states of mind, </a:t>
            </a:r>
          </a:p>
          <a:p>
            <a:r>
              <a:rPr lang="en-US" dirty="0">
                <a:solidFill>
                  <a:prstClr val="black"/>
                </a:solidFill>
              </a:rPr>
              <a:t>of being in another state of mind- (in the zone)- &amp; in a 7 second state of awareness</a:t>
            </a:r>
          </a:p>
        </p:txBody>
      </p:sp>
      <p:sp>
        <p:nvSpPr>
          <p:cNvPr id="5" name="Rectangle 4"/>
          <p:cNvSpPr/>
          <p:nvPr/>
        </p:nvSpPr>
        <p:spPr>
          <a:xfrm>
            <a:off x="1371600" y="6132730"/>
            <a:ext cx="6934200" cy="523220"/>
          </a:xfrm>
          <a:prstGeom prst="rect">
            <a:avLst/>
          </a:prstGeom>
        </p:spPr>
        <p:txBody>
          <a:bodyPr wrap="square">
            <a:spAutoFit/>
          </a:bodyPr>
          <a:lstStyle/>
          <a:p>
            <a:pPr>
              <a:defRPr/>
            </a:pPr>
            <a:r>
              <a:rPr lang="en-US" sz="1400" kern="0" dirty="0">
                <a:solidFill>
                  <a:srgbClr val="0070C0"/>
                </a:solidFill>
                <a:hlinkClick r:id="rId4"/>
              </a:rPr>
              <a:t>https://www.youtube.com/watch?v=Vwigmktix2Y</a:t>
            </a:r>
            <a:endParaRPr lang="en-US" sz="1400" kern="0" dirty="0">
              <a:solidFill>
                <a:srgbClr val="0070C0"/>
              </a:solidFill>
            </a:endParaRPr>
          </a:p>
          <a:p>
            <a:pPr>
              <a:defRPr/>
            </a:pPr>
            <a:r>
              <a:rPr lang="en-US" sz="1400" kern="0" dirty="0">
                <a:solidFill>
                  <a:prstClr val="black"/>
                </a:solidFill>
              </a:rPr>
              <a:t>His wife’s explanation of his passions </a:t>
            </a:r>
            <a:r>
              <a:rPr lang="en-US" sz="1200" kern="0" dirty="0">
                <a:solidFill>
                  <a:prstClr val="black"/>
                </a:solidFill>
                <a:hlinkClick r:id="rId5"/>
              </a:rPr>
              <a:t>https://www.youtube.com/watch?v=ymEn_YxZqZw</a:t>
            </a:r>
            <a:endParaRPr lang="en-US" sz="1200" kern="0" dirty="0">
              <a:solidFill>
                <a:prstClr val="black"/>
              </a:solidFill>
            </a:endParaRPr>
          </a:p>
        </p:txBody>
      </p:sp>
    </p:spTree>
    <p:extLst>
      <p:ext uri="{BB962C8B-B14F-4D97-AF65-F5344CB8AC3E}">
        <p14:creationId xmlns:p14="http://schemas.microsoft.com/office/powerpoint/2010/main" val="2532270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645795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43000" y="4495800"/>
            <a:ext cx="7772400" cy="1477328"/>
          </a:xfrm>
          <a:prstGeom prst="rect">
            <a:avLst/>
          </a:prstGeom>
          <a:noFill/>
        </p:spPr>
        <p:txBody>
          <a:bodyPr wrap="square" rtlCol="0">
            <a:spAutoFit/>
          </a:bodyPr>
          <a:lstStyle/>
          <a:p>
            <a:r>
              <a:rPr lang="en-US" dirty="0">
                <a:solidFill>
                  <a:prstClr val="white"/>
                </a:solidFill>
              </a:rPr>
              <a:t>Clive </a:t>
            </a:r>
            <a:r>
              <a:rPr lang="en-US" dirty="0" err="1">
                <a:solidFill>
                  <a:prstClr val="white"/>
                </a:solidFill>
              </a:rPr>
              <a:t>Waring</a:t>
            </a:r>
            <a:r>
              <a:rPr lang="en-US" dirty="0">
                <a:solidFill>
                  <a:prstClr val="white"/>
                </a:solidFill>
              </a:rPr>
              <a:t> has retrograde amnesia- he’s lost many memories</a:t>
            </a:r>
          </a:p>
          <a:p>
            <a:r>
              <a:rPr lang="en-US" dirty="0">
                <a:solidFill>
                  <a:prstClr val="white"/>
                </a:solidFill>
              </a:rPr>
              <a:t>&amp; he has  anterograde amnesia - he can’t create new memories</a:t>
            </a:r>
          </a:p>
          <a:p>
            <a:endParaRPr lang="en-US" dirty="0">
              <a:solidFill>
                <a:prstClr val="white"/>
              </a:solidFill>
            </a:endParaRPr>
          </a:p>
          <a:p>
            <a:r>
              <a:rPr lang="en-US" dirty="0">
                <a:solidFill>
                  <a:prstClr val="white"/>
                </a:solidFill>
              </a:rPr>
              <a:t>His hippocampus is damaged which means he can’t transfer memory from his  short  term memory to his long term storage</a:t>
            </a:r>
          </a:p>
        </p:txBody>
      </p:sp>
    </p:spTree>
    <p:extLst>
      <p:ext uri="{BB962C8B-B14F-4D97-AF65-F5344CB8AC3E}">
        <p14:creationId xmlns:p14="http://schemas.microsoft.com/office/powerpoint/2010/main" val="3621918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200" dirty="0" smtClean="0">
                <a:solidFill>
                  <a:srgbClr val="002060"/>
                </a:solidFill>
              </a:rPr>
              <a:t>Theory  (#2 of 6)</a:t>
            </a:r>
            <a:r>
              <a:rPr lang="en-US" sz="2700" dirty="0" smtClean="0">
                <a:solidFill>
                  <a:srgbClr val="002060"/>
                </a:solidFill>
              </a:rPr>
              <a:t/>
            </a:r>
            <a:br>
              <a:rPr lang="en-US" sz="2700" dirty="0" smtClean="0">
                <a:solidFill>
                  <a:srgbClr val="002060"/>
                </a:solidFill>
              </a:rPr>
            </a:br>
            <a:r>
              <a:rPr lang="en-US" sz="2700" dirty="0" smtClean="0">
                <a:solidFill>
                  <a:srgbClr val="002060"/>
                </a:solidFill>
              </a:rPr>
              <a:t>Matt </a:t>
            </a:r>
            <a:r>
              <a:rPr lang="en-US" sz="2700" dirty="0">
                <a:solidFill>
                  <a:srgbClr val="002060"/>
                </a:solidFill>
              </a:rPr>
              <a:t>Wilson, </a:t>
            </a:r>
            <a:r>
              <a:rPr lang="en-US" sz="2700" dirty="0" smtClean="0">
                <a:solidFill>
                  <a:srgbClr val="002060"/>
                </a:solidFill>
              </a:rPr>
              <a:t> MIT </a:t>
            </a:r>
            <a:r>
              <a:rPr lang="en-US" sz="2700" dirty="0">
                <a:solidFill>
                  <a:srgbClr val="002060"/>
                </a:solidFill>
              </a:rPr>
              <a:t>Center for Learning and </a:t>
            </a:r>
            <a:r>
              <a:rPr lang="en-US" sz="2700" dirty="0" smtClean="0">
                <a:solidFill>
                  <a:srgbClr val="002060"/>
                </a:solidFill>
              </a:rPr>
              <a:t>Memory</a:t>
            </a:r>
            <a:br>
              <a:rPr lang="en-US" sz="2700" dirty="0" smtClean="0">
                <a:solidFill>
                  <a:srgbClr val="002060"/>
                </a:solidFill>
              </a:rPr>
            </a:br>
            <a:r>
              <a:rPr lang="en-US" sz="2800" b="1" dirty="0" smtClean="0">
                <a:solidFill>
                  <a:srgbClr val="002060"/>
                </a:solidFill>
              </a:rPr>
              <a:t>Dreams Create Wisdom</a:t>
            </a:r>
            <a:endParaRPr lang="en-US" sz="2800" b="1" dirty="0">
              <a:solidFill>
                <a:srgbClr val="002060"/>
              </a:solidFill>
            </a:endParaRPr>
          </a:p>
        </p:txBody>
      </p:sp>
      <p:sp>
        <p:nvSpPr>
          <p:cNvPr id="5" name="Content Placeholder 4"/>
          <p:cNvSpPr>
            <a:spLocks noGrp="1"/>
          </p:cNvSpPr>
          <p:nvPr>
            <p:ph idx="1"/>
          </p:nvPr>
        </p:nvSpPr>
        <p:spPr>
          <a:xfrm>
            <a:off x="3363685" y="3124200"/>
            <a:ext cx="5943600" cy="1680309"/>
          </a:xfrm>
          <a:ln w="28575">
            <a:noFill/>
          </a:ln>
        </p:spPr>
        <p:txBody>
          <a:bodyPr tIns="91440" bIns="91440">
            <a:normAutofit fontScale="55000" lnSpcReduction="20000"/>
          </a:bodyPr>
          <a:lstStyle/>
          <a:p>
            <a:pPr marL="82296" indent="0">
              <a:buNone/>
            </a:pPr>
            <a:endParaRPr lang="en-US" sz="3300" dirty="0" smtClean="0">
              <a:solidFill>
                <a:schemeClr val="accent6">
                  <a:lumMod val="50000"/>
                </a:schemeClr>
              </a:solidFill>
            </a:endParaRPr>
          </a:p>
          <a:p>
            <a:pPr marL="82296" indent="0">
              <a:buNone/>
            </a:pPr>
            <a:r>
              <a:rPr lang="en-US" sz="3300" dirty="0" smtClean="0">
                <a:solidFill>
                  <a:schemeClr val="accent6">
                    <a:lumMod val="50000"/>
                  </a:schemeClr>
                </a:solidFill>
              </a:rPr>
              <a:t>His test:   He </a:t>
            </a:r>
            <a:r>
              <a:rPr lang="en-US" sz="3300" dirty="0">
                <a:solidFill>
                  <a:schemeClr val="accent6">
                    <a:lumMod val="50000"/>
                  </a:schemeClr>
                </a:solidFill>
              </a:rPr>
              <a:t>put rats in mazes during the </a:t>
            </a:r>
            <a:r>
              <a:rPr lang="en-US" sz="3300" dirty="0" smtClean="0">
                <a:solidFill>
                  <a:schemeClr val="accent6">
                    <a:lumMod val="50000"/>
                  </a:schemeClr>
                </a:solidFill>
              </a:rPr>
              <a:t>day &amp; </a:t>
            </a:r>
            <a:r>
              <a:rPr lang="en-US" sz="3300" dirty="0">
                <a:solidFill>
                  <a:schemeClr val="accent6">
                    <a:lumMod val="50000"/>
                  </a:schemeClr>
                </a:solidFill>
              </a:rPr>
              <a:t>recorded what neurons fired in what patterns as the rats negotiated the maze.  </a:t>
            </a:r>
            <a:r>
              <a:rPr lang="en-US" sz="3300" dirty="0" smtClean="0">
                <a:solidFill>
                  <a:schemeClr val="accent6">
                    <a:lumMod val="50000"/>
                  </a:schemeClr>
                </a:solidFill>
              </a:rPr>
              <a:t>In REM </a:t>
            </a:r>
            <a:r>
              <a:rPr lang="en-US" sz="3300" dirty="0">
                <a:solidFill>
                  <a:schemeClr val="accent6">
                    <a:lumMod val="50000"/>
                  </a:schemeClr>
                </a:solidFill>
              </a:rPr>
              <a:t>sleep, </a:t>
            </a:r>
            <a:r>
              <a:rPr lang="en-US" sz="3300" dirty="0" smtClean="0">
                <a:solidFill>
                  <a:schemeClr val="accent6">
                    <a:lumMod val="50000"/>
                  </a:schemeClr>
                </a:solidFill>
              </a:rPr>
              <a:t>the </a:t>
            </a:r>
            <a:r>
              <a:rPr lang="en-US" sz="3300" dirty="0">
                <a:solidFill>
                  <a:schemeClr val="accent6">
                    <a:lumMod val="50000"/>
                  </a:schemeClr>
                </a:solidFill>
              </a:rPr>
              <a:t>same neuron patterns fired  </a:t>
            </a:r>
            <a:r>
              <a:rPr lang="en-US" sz="3300" dirty="0" smtClean="0">
                <a:solidFill>
                  <a:schemeClr val="accent6">
                    <a:lumMod val="50000"/>
                  </a:schemeClr>
                </a:solidFill>
              </a:rPr>
              <a:t>  that </a:t>
            </a:r>
            <a:r>
              <a:rPr lang="en-US" sz="3300" dirty="0">
                <a:solidFill>
                  <a:schemeClr val="accent6">
                    <a:lumMod val="50000"/>
                  </a:schemeClr>
                </a:solidFill>
              </a:rPr>
              <a:t>had fired at </a:t>
            </a:r>
            <a:r>
              <a:rPr lang="en-US" sz="3300" dirty="0" smtClean="0">
                <a:solidFill>
                  <a:schemeClr val="accent6">
                    <a:lumMod val="50000"/>
                  </a:schemeClr>
                </a:solidFill>
              </a:rPr>
              <a:t>important </a:t>
            </a:r>
            <a:r>
              <a:rPr lang="en-US" sz="3300" dirty="0">
                <a:solidFill>
                  <a:schemeClr val="accent6">
                    <a:lumMod val="50000"/>
                  </a:schemeClr>
                </a:solidFill>
              </a:rPr>
              <a:t>turning points in the maze. </a:t>
            </a:r>
            <a:endParaRPr lang="en-US" sz="3300" dirty="0" smtClean="0">
              <a:solidFill>
                <a:schemeClr val="accent6">
                  <a:lumMod val="50000"/>
                </a:schemeClr>
              </a:solidFill>
            </a:endParaRPr>
          </a:p>
          <a:p>
            <a:endParaRPr lang="en-US" sz="2100" dirty="0" smtClean="0">
              <a:solidFill>
                <a:srgbClr val="002060"/>
              </a:solidFill>
            </a:endParaRPr>
          </a:p>
        </p:txBody>
      </p:sp>
      <p:pic>
        <p:nvPicPr>
          <p:cNvPr id="6" name="Picture 5"/>
          <p:cNvPicPr>
            <a:picLocks noChangeAspect="1"/>
          </p:cNvPicPr>
          <p:nvPr/>
        </p:nvPicPr>
        <p:blipFill rotWithShape="1">
          <a:blip r:embed="rId2"/>
          <a:srcRect b="12376"/>
          <a:stretch/>
        </p:blipFill>
        <p:spPr>
          <a:xfrm>
            <a:off x="266301" y="2063969"/>
            <a:ext cx="2939542" cy="2829308"/>
          </a:xfrm>
          <a:prstGeom prst="rect">
            <a:avLst/>
          </a:prstGeom>
        </p:spPr>
      </p:pic>
      <p:sp>
        <p:nvSpPr>
          <p:cNvPr id="7" name="TextBox 6"/>
          <p:cNvSpPr txBox="1"/>
          <p:nvPr/>
        </p:nvSpPr>
        <p:spPr>
          <a:xfrm>
            <a:off x="3363685" y="2322397"/>
            <a:ext cx="5715000" cy="923330"/>
          </a:xfrm>
          <a:prstGeom prst="rect">
            <a:avLst/>
          </a:prstGeom>
          <a:noFill/>
          <a:ln w="19050">
            <a:solidFill>
              <a:schemeClr val="accent3">
                <a:lumMod val="75000"/>
              </a:schemeClr>
            </a:solidFill>
          </a:ln>
        </p:spPr>
        <p:txBody>
          <a:bodyPr wrap="square" rtlCol="0">
            <a:spAutoFit/>
          </a:bodyPr>
          <a:lstStyle/>
          <a:p>
            <a:r>
              <a:rPr lang="en-US" dirty="0">
                <a:solidFill>
                  <a:srgbClr val="002060"/>
                </a:solidFill>
              </a:rPr>
              <a:t>we encode memory to long-term memory when we sleep</a:t>
            </a:r>
          </a:p>
          <a:p>
            <a:pPr marL="285750" indent="-285750">
              <a:buFont typeface="Arial" panose="020B0604020202020204" pitchFamily="34" charset="0"/>
              <a:buChar char="•"/>
            </a:pPr>
            <a:r>
              <a:rPr lang="en-US" dirty="0">
                <a:solidFill>
                  <a:srgbClr val="002060"/>
                </a:solidFill>
              </a:rPr>
              <a:t>Dreams </a:t>
            </a:r>
            <a:r>
              <a:rPr lang="en-US" i="1" dirty="0">
                <a:solidFill>
                  <a:srgbClr val="002060"/>
                </a:solidFill>
              </a:rPr>
              <a:t>sort</a:t>
            </a:r>
            <a:r>
              <a:rPr lang="en-US" dirty="0">
                <a:solidFill>
                  <a:srgbClr val="002060"/>
                </a:solidFill>
              </a:rPr>
              <a:t> through memories, to determine </a:t>
            </a:r>
            <a:r>
              <a:rPr lang="en-US" i="1" dirty="0">
                <a:solidFill>
                  <a:srgbClr val="002060"/>
                </a:solidFill>
              </a:rPr>
              <a:t>which</a:t>
            </a:r>
            <a:r>
              <a:rPr lang="en-US" dirty="0">
                <a:solidFill>
                  <a:srgbClr val="002060"/>
                </a:solidFill>
              </a:rPr>
              <a:t> </a:t>
            </a:r>
          </a:p>
          <a:p>
            <a:r>
              <a:rPr lang="en-US" dirty="0">
                <a:solidFill>
                  <a:srgbClr val="002060"/>
                </a:solidFill>
              </a:rPr>
              <a:t>      ones to retain and which to lose. </a:t>
            </a:r>
          </a:p>
        </p:txBody>
      </p:sp>
      <p:sp>
        <p:nvSpPr>
          <p:cNvPr id="8" name="TextBox 7"/>
          <p:cNvSpPr txBox="1"/>
          <p:nvPr/>
        </p:nvSpPr>
        <p:spPr>
          <a:xfrm>
            <a:off x="1392065" y="1417638"/>
            <a:ext cx="7465423" cy="646331"/>
          </a:xfrm>
          <a:prstGeom prst="rect">
            <a:avLst/>
          </a:prstGeom>
          <a:noFill/>
        </p:spPr>
        <p:txBody>
          <a:bodyPr wrap="square" rtlCol="0">
            <a:spAutoFit/>
          </a:bodyPr>
          <a:lstStyle/>
          <a:p>
            <a:r>
              <a:rPr lang="en-US" dirty="0">
                <a:solidFill>
                  <a:srgbClr val="7030A0"/>
                </a:solidFill>
              </a:rPr>
              <a:t>“Sleep turns a flood of daily information into what we call wisdom: </a:t>
            </a:r>
          </a:p>
          <a:p>
            <a:r>
              <a:rPr lang="en-US" dirty="0">
                <a:solidFill>
                  <a:srgbClr val="7030A0"/>
                </a:solidFill>
              </a:rPr>
              <a:t>the stuff that makes us smart for when we come across future decisions”</a:t>
            </a:r>
          </a:p>
        </p:txBody>
      </p:sp>
      <p:pic>
        <p:nvPicPr>
          <p:cNvPr id="9" name="Picture 8"/>
          <p:cNvPicPr>
            <a:picLocks noChangeAspect="1"/>
          </p:cNvPicPr>
          <p:nvPr/>
        </p:nvPicPr>
        <p:blipFill>
          <a:blip r:embed="rId3"/>
          <a:stretch>
            <a:fillRect/>
          </a:stretch>
        </p:blipFill>
        <p:spPr>
          <a:xfrm>
            <a:off x="3421162" y="4530725"/>
            <a:ext cx="1912838" cy="1504565"/>
          </a:xfrm>
          <a:prstGeom prst="rect">
            <a:avLst/>
          </a:prstGeom>
        </p:spPr>
      </p:pic>
      <p:sp>
        <p:nvSpPr>
          <p:cNvPr id="10" name="Rectangle 9"/>
          <p:cNvSpPr/>
          <p:nvPr/>
        </p:nvSpPr>
        <p:spPr>
          <a:xfrm>
            <a:off x="2509810" y="6117957"/>
            <a:ext cx="6336792" cy="707886"/>
          </a:xfrm>
          <a:prstGeom prst="rect">
            <a:avLst/>
          </a:prstGeom>
        </p:spPr>
        <p:txBody>
          <a:bodyPr wrap="square">
            <a:spAutoFit/>
          </a:bodyPr>
          <a:lstStyle/>
          <a:p>
            <a:pPr marL="365760" indent="-283464">
              <a:spcBef>
                <a:spcPts val="600"/>
              </a:spcBef>
              <a:buClr>
                <a:srgbClr val="3891A7"/>
              </a:buClr>
              <a:buSzPct val="80000"/>
              <a:buFont typeface="Wingdings 2"/>
              <a:buChar char=""/>
            </a:pPr>
            <a:r>
              <a:rPr lang="en-US" sz="2000" dirty="0">
                <a:solidFill>
                  <a:srgbClr val="7030A0"/>
                </a:solidFill>
              </a:rPr>
              <a:t>In other words, he saw that the rats were dreaming of important junctures in their day</a:t>
            </a:r>
            <a:r>
              <a:rPr lang="en-US" dirty="0">
                <a:solidFill>
                  <a:srgbClr val="7030A0"/>
                </a:solidFill>
              </a:rPr>
              <a:t>. </a:t>
            </a:r>
          </a:p>
        </p:txBody>
      </p:sp>
    </p:spTree>
    <p:extLst>
      <p:ext uri="{BB962C8B-B14F-4D97-AF65-F5344CB8AC3E}">
        <p14:creationId xmlns:p14="http://schemas.microsoft.com/office/powerpoint/2010/main" val="29707149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r>
              <a:rPr lang="en-US" sz="4000" dirty="0" smtClean="0"/>
              <a:t>NEURONS: The Location of Memory</a:t>
            </a:r>
            <a:r>
              <a:rPr lang="en-US" dirty="0"/>
              <a:t/>
            </a:r>
            <a:br>
              <a:rPr lang="en-US" dirty="0"/>
            </a:b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679" b="3970"/>
          <a:stretch/>
        </p:blipFill>
        <p:spPr bwMode="auto">
          <a:xfrm>
            <a:off x="505964" y="1018792"/>
            <a:ext cx="3733800" cy="1860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275" y="3835867"/>
            <a:ext cx="4153223" cy="229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30137" y="812591"/>
            <a:ext cx="5143498" cy="3000821"/>
          </a:xfrm>
          <a:prstGeom prst="rect">
            <a:avLst/>
          </a:prstGeom>
          <a:noFill/>
        </p:spPr>
        <p:txBody>
          <a:bodyPr wrap="square" rtlCol="0">
            <a:spAutoFit/>
          </a:bodyPr>
          <a:lstStyle/>
          <a:p>
            <a:pPr marL="342900" indent="-342900">
              <a:lnSpc>
                <a:spcPct val="150000"/>
              </a:lnSpc>
              <a:buFont typeface="+mj-lt"/>
              <a:buAutoNum type="arabicPeriod"/>
            </a:pPr>
            <a:r>
              <a:rPr lang="en-US" u="sng" dirty="0">
                <a:solidFill>
                  <a:srgbClr val="ACCBF9">
                    <a:lumMod val="50000"/>
                  </a:srgbClr>
                </a:solidFill>
              </a:rPr>
              <a:t>Memories  are Physical:  </a:t>
            </a:r>
            <a:r>
              <a:rPr lang="en-US" dirty="0">
                <a:solidFill>
                  <a:srgbClr val="ACCBF9">
                    <a:lumMod val="50000"/>
                  </a:srgbClr>
                </a:solidFill>
              </a:rPr>
              <a:t>Not conceptual</a:t>
            </a:r>
          </a:p>
          <a:p>
            <a:pPr marL="342900" indent="-342900">
              <a:lnSpc>
                <a:spcPct val="150000"/>
              </a:lnSpc>
              <a:buFont typeface="+mj-lt"/>
              <a:buAutoNum type="arabicPeriod"/>
            </a:pPr>
            <a:r>
              <a:rPr lang="en-US" dirty="0">
                <a:solidFill>
                  <a:srgbClr val="ACCBF9">
                    <a:lumMod val="50000"/>
                  </a:srgbClr>
                </a:solidFill>
              </a:rPr>
              <a:t>When we have a new memory the gene Npas4, discovered at MIT, activates, turns on other </a:t>
            </a:r>
          </a:p>
          <a:p>
            <a:pPr>
              <a:lnSpc>
                <a:spcPct val="150000"/>
              </a:lnSpc>
            </a:pPr>
            <a:r>
              <a:rPr lang="en-US" dirty="0">
                <a:solidFill>
                  <a:srgbClr val="ACCBF9">
                    <a:lumMod val="50000"/>
                  </a:srgbClr>
                </a:solidFill>
              </a:rPr>
              <a:t>       genes and changes the brain wiring</a:t>
            </a:r>
          </a:p>
          <a:p>
            <a:pPr marL="342900" indent="-342900">
              <a:lnSpc>
                <a:spcPct val="150000"/>
              </a:lnSpc>
              <a:buFontTx/>
              <a:buAutoNum type="arabicPeriod" startAt="3"/>
            </a:pPr>
            <a:r>
              <a:rPr lang="en-US" dirty="0">
                <a:solidFill>
                  <a:srgbClr val="ACCBF9">
                    <a:lumMod val="50000"/>
                  </a:srgbClr>
                </a:solidFill>
              </a:rPr>
              <a:t>100+  genes control the formation of memories</a:t>
            </a:r>
          </a:p>
          <a:p>
            <a:pPr marL="342900" indent="-342900">
              <a:lnSpc>
                <a:spcPct val="150000"/>
              </a:lnSpc>
              <a:buFontTx/>
              <a:buAutoNum type="arabicPeriod" startAt="3"/>
            </a:pPr>
            <a:r>
              <a:rPr lang="en-US" dirty="0">
                <a:solidFill>
                  <a:srgbClr val="ACCBF9">
                    <a:lumMod val="50000"/>
                  </a:srgbClr>
                </a:solidFill>
              </a:rPr>
              <a:t>A memory (engrams) can’t be erased </a:t>
            </a:r>
          </a:p>
          <a:p>
            <a:pPr marL="342900" indent="-342900">
              <a:lnSpc>
                <a:spcPct val="150000"/>
              </a:lnSpc>
              <a:buFont typeface="+mj-lt"/>
              <a:buAutoNum type="arabicPeriod"/>
            </a:pPr>
            <a:endParaRPr lang="en-US" dirty="0">
              <a:solidFill>
                <a:srgbClr val="ACCBF9">
                  <a:lumMod val="50000"/>
                </a:srgbClr>
              </a:solidFill>
            </a:endParaRPr>
          </a:p>
        </p:txBody>
      </p:sp>
      <p:sp>
        <p:nvSpPr>
          <p:cNvPr id="4" name="TextBox 3"/>
          <p:cNvSpPr txBox="1"/>
          <p:nvPr/>
        </p:nvSpPr>
        <p:spPr>
          <a:xfrm>
            <a:off x="850901" y="2945063"/>
            <a:ext cx="4680096" cy="830997"/>
          </a:xfrm>
          <a:prstGeom prst="rect">
            <a:avLst/>
          </a:prstGeom>
          <a:noFill/>
        </p:spPr>
        <p:txBody>
          <a:bodyPr wrap="square" rtlCol="0">
            <a:spAutoFit/>
          </a:bodyPr>
          <a:lstStyle/>
          <a:p>
            <a:r>
              <a:rPr lang="en-US" sz="1600" dirty="0">
                <a:solidFill>
                  <a:prstClr val="black"/>
                </a:solidFill>
              </a:rPr>
              <a:t>     Neurons in the Hippocampus</a:t>
            </a:r>
          </a:p>
          <a:p>
            <a:r>
              <a:rPr lang="en-US" sz="1600" dirty="0">
                <a:solidFill>
                  <a:prstClr val="black"/>
                </a:solidFill>
              </a:rPr>
              <a:t>     Using </a:t>
            </a:r>
            <a:r>
              <a:rPr lang="en-US" sz="1600" dirty="0" err="1">
                <a:solidFill>
                  <a:prstClr val="black"/>
                </a:solidFill>
              </a:rPr>
              <a:t>Optogenetics</a:t>
            </a:r>
            <a:r>
              <a:rPr lang="en-US" sz="1600" dirty="0">
                <a:solidFill>
                  <a:prstClr val="black"/>
                </a:solidFill>
              </a:rPr>
              <a:t> </a:t>
            </a:r>
          </a:p>
          <a:p>
            <a:r>
              <a:rPr lang="en-US" sz="1600" dirty="0">
                <a:solidFill>
                  <a:prstClr val="black"/>
                </a:solidFill>
              </a:rPr>
              <a:t>     (light is used to control neurons)</a:t>
            </a:r>
          </a:p>
        </p:txBody>
      </p:sp>
      <p:sp>
        <p:nvSpPr>
          <p:cNvPr id="5" name="Rectangle 4"/>
          <p:cNvSpPr/>
          <p:nvPr/>
        </p:nvSpPr>
        <p:spPr>
          <a:xfrm>
            <a:off x="2667000" y="4234852"/>
            <a:ext cx="2188076" cy="1338828"/>
          </a:xfrm>
          <a:prstGeom prst="rect">
            <a:avLst/>
          </a:prstGeom>
        </p:spPr>
        <p:txBody>
          <a:bodyPr wrap="square">
            <a:spAutoFit/>
          </a:bodyPr>
          <a:lstStyle/>
          <a:p>
            <a:pPr>
              <a:lnSpc>
                <a:spcPct val="150000"/>
              </a:lnSpc>
            </a:pPr>
            <a:r>
              <a:rPr lang="en-US" dirty="0">
                <a:solidFill>
                  <a:srgbClr val="ACCBF9">
                    <a:lumMod val="50000"/>
                  </a:srgbClr>
                </a:solidFill>
              </a:rPr>
              <a:t>Without the gene Npas4 we cannot form memories</a:t>
            </a:r>
          </a:p>
        </p:txBody>
      </p:sp>
      <p:sp>
        <p:nvSpPr>
          <p:cNvPr id="6" name="TextBox 5"/>
          <p:cNvSpPr txBox="1"/>
          <p:nvPr/>
        </p:nvSpPr>
        <p:spPr>
          <a:xfrm>
            <a:off x="1066802" y="6255381"/>
            <a:ext cx="7988595" cy="338554"/>
          </a:xfrm>
          <a:prstGeom prst="rect">
            <a:avLst/>
          </a:prstGeom>
          <a:noFill/>
        </p:spPr>
        <p:txBody>
          <a:bodyPr wrap="square" rtlCol="0">
            <a:spAutoFit/>
          </a:bodyPr>
          <a:lstStyle/>
          <a:p>
            <a:r>
              <a:rPr lang="en-US" sz="1600" dirty="0">
                <a:solidFill>
                  <a:prstClr val="black">
                    <a:lumMod val="95000"/>
                    <a:lumOff val="5000"/>
                  </a:prstClr>
                </a:solidFill>
              </a:rPr>
              <a:t>Center for Neural Circuit Genetics at the  </a:t>
            </a:r>
            <a:r>
              <a:rPr lang="en-US" sz="1600" dirty="0" err="1">
                <a:solidFill>
                  <a:prstClr val="black">
                    <a:lumMod val="95000"/>
                    <a:lumOff val="5000"/>
                  </a:prstClr>
                </a:solidFill>
              </a:rPr>
              <a:t>Picower</a:t>
            </a:r>
            <a:r>
              <a:rPr lang="en-US" sz="1600" dirty="0">
                <a:solidFill>
                  <a:prstClr val="black">
                    <a:lumMod val="95000"/>
                    <a:lumOff val="5000"/>
                  </a:prstClr>
                </a:solidFill>
              </a:rPr>
              <a:t> Institute for Learning and Memory at MIT</a:t>
            </a:r>
          </a:p>
        </p:txBody>
      </p:sp>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6316" r="27336"/>
          <a:stretch/>
        </p:blipFill>
        <p:spPr bwMode="auto">
          <a:xfrm>
            <a:off x="986190" y="3979652"/>
            <a:ext cx="1512580" cy="180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3016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0"/>
            <a:ext cx="7924800" cy="1143000"/>
          </a:xfrm>
        </p:spPr>
        <p:txBody>
          <a:bodyPr>
            <a:normAutofit fontScale="90000"/>
          </a:bodyPr>
          <a:lstStyle/>
          <a:p>
            <a:pPr algn="ctr"/>
            <a:r>
              <a:rPr lang="en-US" sz="3200" dirty="0" smtClean="0"/>
              <a:t/>
            </a:r>
            <a:br>
              <a:rPr lang="en-US" sz="3200" dirty="0" smtClean="0"/>
            </a:br>
            <a:r>
              <a:rPr lang="en-US" sz="3200" dirty="0" smtClean="0"/>
              <a:t/>
            </a:r>
            <a:br>
              <a:rPr lang="en-US" sz="3200" dirty="0" smtClean="0"/>
            </a:br>
            <a:endParaRPr lang="en-US" sz="3200" dirty="0"/>
          </a:p>
        </p:txBody>
      </p:sp>
      <p:sp>
        <p:nvSpPr>
          <p:cNvPr id="3" name="Subtitle 2"/>
          <p:cNvSpPr>
            <a:spLocks noGrp="1"/>
          </p:cNvSpPr>
          <p:nvPr>
            <p:ph type="subTitle" idx="1"/>
          </p:nvPr>
        </p:nvSpPr>
        <p:spPr>
          <a:xfrm>
            <a:off x="3429000" y="838200"/>
            <a:ext cx="5334000" cy="4800600"/>
          </a:xfrm>
        </p:spPr>
        <p:txBody>
          <a:bodyPr>
            <a:normAutofit fontScale="92500" lnSpcReduction="20000"/>
          </a:bodyPr>
          <a:lstStyle/>
          <a:p>
            <a:r>
              <a:rPr lang="en-US" sz="2400" dirty="0" smtClean="0">
                <a:solidFill>
                  <a:srgbClr val="0070C0"/>
                </a:solidFill>
                <a:cs typeface="Arial" pitchFamily="34" charset="0"/>
              </a:rPr>
              <a:t>“You have been entrusted with the care and feeding of the most extraordinary and complex creation in the universe. </a:t>
            </a:r>
          </a:p>
          <a:p>
            <a:pPr algn="l"/>
            <a:r>
              <a:rPr lang="en-US" sz="2400" dirty="0" smtClean="0">
                <a:solidFill>
                  <a:srgbClr val="0070C0"/>
                </a:solidFill>
                <a:cs typeface="Arial" pitchFamily="34" charset="0"/>
              </a:rPr>
              <a:t> </a:t>
            </a:r>
          </a:p>
          <a:p>
            <a:pPr algn="l"/>
            <a:r>
              <a:rPr lang="en-US" sz="2400" dirty="0" smtClean="0">
                <a:solidFill>
                  <a:srgbClr val="0070C0"/>
                </a:solidFill>
                <a:cs typeface="Arial" pitchFamily="34" charset="0"/>
              </a:rPr>
              <a:t>Home to your mind and personality,  your brain houses your cherished memories and future hopes.  </a:t>
            </a:r>
          </a:p>
          <a:p>
            <a:pPr algn="l"/>
            <a:endParaRPr lang="en-US" sz="2400" dirty="0" smtClean="0">
              <a:solidFill>
                <a:srgbClr val="0070C0"/>
              </a:solidFill>
              <a:cs typeface="Arial" pitchFamily="34" charset="0"/>
            </a:endParaRPr>
          </a:p>
          <a:p>
            <a:pPr algn="l"/>
            <a:r>
              <a:rPr lang="en-US" sz="2400" dirty="0" smtClean="0">
                <a:solidFill>
                  <a:srgbClr val="0070C0"/>
                </a:solidFill>
                <a:cs typeface="Arial" pitchFamily="34" charset="0"/>
              </a:rPr>
              <a:t>It orchestrates the symphony of consciousness that gives you purpose and passion, motion and emotion.”</a:t>
            </a:r>
          </a:p>
          <a:p>
            <a:pPr algn="l"/>
            <a:endParaRPr lang="en-US" dirty="0" smtClean="0">
              <a:solidFill>
                <a:srgbClr val="0070C0"/>
              </a:solidFill>
              <a:latin typeface="Arial" pitchFamily="34" charset="0"/>
              <a:cs typeface="Arial" pitchFamily="34" charset="0"/>
            </a:endParaRPr>
          </a:p>
          <a:p>
            <a:pPr algn="l"/>
            <a:endParaRPr lang="en-US" dirty="0" smtClean="0">
              <a:solidFill>
                <a:srgbClr val="0070C0"/>
              </a:solidFill>
              <a:latin typeface="Arial" pitchFamily="34" charset="0"/>
              <a:cs typeface="Arial" pitchFamily="34" charset="0"/>
            </a:endParaRPr>
          </a:p>
          <a:p>
            <a:pPr algn="l"/>
            <a:r>
              <a:rPr lang="en-US" i="1" dirty="0" smtClean="0">
                <a:solidFill>
                  <a:srgbClr val="0070C0"/>
                </a:solidFill>
                <a:cs typeface="Arial" pitchFamily="34" charset="0"/>
              </a:rPr>
              <a:t>But what do you really know about it ?</a:t>
            </a:r>
          </a:p>
          <a:p>
            <a:pPr algn="l"/>
            <a:endParaRPr lang="en-US" dirty="0" smtClean="0">
              <a:solidFill>
                <a:srgbClr val="0070C0"/>
              </a:solidFill>
              <a:latin typeface="Arial" pitchFamily="34" charset="0"/>
              <a:cs typeface="Arial" pitchFamily="34" charset="0"/>
            </a:endParaRPr>
          </a:p>
          <a:p>
            <a:pPr algn="l"/>
            <a:endParaRPr lang="en-US" dirty="0" smtClean="0">
              <a:solidFill>
                <a:srgbClr val="0070C0"/>
              </a:solidFill>
              <a:latin typeface="Arial" pitchFamily="34" charset="0"/>
              <a:cs typeface="Arial" pitchFamily="34" charset="0"/>
            </a:endParaRPr>
          </a:p>
          <a:p>
            <a:endParaRPr lang="en-US" dirty="0" smtClean="0">
              <a:solidFill>
                <a:schemeClr val="accent6">
                  <a:lumMod val="75000"/>
                </a:schemeClr>
              </a:solidFill>
            </a:endParaRPr>
          </a:p>
          <a:p>
            <a:endParaRPr lang="en-US" dirty="0">
              <a:solidFill>
                <a:schemeClr val="accent6">
                  <a:lumMod val="75000"/>
                </a:schemeClr>
              </a:solidFill>
            </a:endParaRPr>
          </a:p>
        </p:txBody>
      </p:sp>
      <p:pic>
        <p:nvPicPr>
          <p:cNvPr id="5" name="Picture 4" descr="fmri.jpeg"/>
          <p:cNvPicPr>
            <a:picLocks noChangeAspect="1"/>
          </p:cNvPicPr>
          <p:nvPr/>
        </p:nvPicPr>
        <p:blipFill>
          <a:blip r:embed="rId3" cstate="print"/>
          <a:stretch>
            <a:fillRect/>
          </a:stretch>
        </p:blipFill>
        <p:spPr>
          <a:xfrm>
            <a:off x="254000" y="1055914"/>
            <a:ext cx="2540000" cy="1524000"/>
          </a:xfrm>
          <a:prstGeom prst="rect">
            <a:avLst/>
          </a:prstGeom>
        </p:spPr>
      </p:pic>
      <p:pic>
        <p:nvPicPr>
          <p:cNvPr id="6" name="Picture 5" descr="subconscious.jpeg"/>
          <p:cNvPicPr>
            <a:picLocks noChangeAspect="1"/>
          </p:cNvPicPr>
          <p:nvPr/>
        </p:nvPicPr>
        <p:blipFill>
          <a:blip r:embed="rId4" cstate="print"/>
          <a:stretch>
            <a:fillRect/>
          </a:stretch>
        </p:blipFill>
        <p:spPr>
          <a:xfrm>
            <a:off x="1206953" y="2590800"/>
            <a:ext cx="2143125" cy="2133600"/>
          </a:xfrm>
          <a:prstGeom prst="rect">
            <a:avLst/>
          </a:prstGeom>
        </p:spPr>
      </p:pic>
      <p:sp>
        <p:nvSpPr>
          <p:cNvPr id="8" name="Rectangle 7"/>
          <p:cNvSpPr/>
          <p:nvPr/>
        </p:nvSpPr>
        <p:spPr>
          <a:xfrm>
            <a:off x="3429000" y="6019800"/>
            <a:ext cx="5257800" cy="338554"/>
          </a:xfrm>
          <a:prstGeom prst="rect">
            <a:avLst/>
          </a:prstGeom>
        </p:spPr>
        <p:txBody>
          <a:bodyPr wrap="square">
            <a:spAutoFit/>
          </a:bodyPr>
          <a:lstStyle/>
          <a:p>
            <a:r>
              <a:rPr lang="en-US" sz="1600" dirty="0">
                <a:solidFill>
                  <a:srgbClr val="0070C0"/>
                </a:solidFill>
                <a:latin typeface="Arial" pitchFamily="34" charset="0"/>
                <a:cs typeface="Arial" pitchFamily="34" charset="0"/>
              </a:rPr>
              <a:t>(Quote from Franklin Institute for Science Learning)</a:t>
            </a:r>
            <a:endParaRPr lang="en-US" dirty="0">
              <a:solidFill>
                <a:prstClr val="black"/>
              </a:solidFill>
            </a:endParaRPr>
          </a:p>
        </p:txBody>
      </p:sp>
    </p:spTree>
    <p:extLst>
      <p:ext uri="{BB962C8B-B14F-4D97-AF65-F5344CB8AC3E}">
        <p14:creationId xmlns:p14="http://schemas.microsoft.com/office/powerpoint/2010/main" val="180166500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3670"/>
            <a:ext cx="7498080" cy="1143000"/>
          </a:xfrm>
        </p:spPr>
        <p:txBody>
          <a:bodyPr>
            <a:normAutofit/>
          </a:bodyPr>
          <a:lstStyle/>
          <a:p>
            <a:r>
              <a:rPr lang="en-US" sz="3600" dirty="0" smtClean="0">
                <a:solidFill>
                  <a:srgbClr val="002060"/>
                </a:solidFill>
              </a:rPr>
              <a:t>Sleep is important for memory</a:t>
            </a:r>
            <a:endParaRPr lang="en-US" sz="3600" dirty="0">
              <a:solidFill>
                <a:srgbClr val="002060"/>
              </a:solidFill>
            </a:endParaRPr>
          </a:p>
        </p:txBody>
      </p:sp>
      <p:sp>
        <p:nvSpPr>
          <p:cNvPr id="3" name="Content Placeholder 2"/>
          <p:cNvSpPr>
            <a:spLocks noGrp="1"/>
          </p:cNvSpPr>
          <p:nvPr>
            <p:ph idx="1"/>
          </p:nvPr>
        </p:nvSpPr>
        <p:spPr>
          <a:xfrm>
            <a:off x="1066800" y="1295400"/>
            <a:ext cx="8077200" cy="5029200"/>
          </a:xfrm>
        </p:spPr>
        <p:txBody>
          <a:bodyPr>
            <a:normAutofit fontScale="92500" lnSpcReduction="10000"/>
          </a:bodyPr>
          <a:lstStyle/>
          <a:p>
            <a:r>
              <a:rPr lang="en-US" sz="2000" dirty="0" smtClean="0"/>
              <a:t>sleep </a:t>
            </a:r>
            <a:r>
              <a:rPr lang="en-US" sz="2000" u="sng" dirty="0" smtClean="0"/>
              <a:t>before</a:t>
            </a:r>
            <a:r>
              <a:rPr lang="en-US" sz="2000" dirty="0" smtClean="0"/>
              <a:t> learning, is necessary because it prepares you to learn </a:t>
            </a:r>
          </a:p>
          <a:p>
            <a:pPr marL="82296" indent="0">
              <a:buNone/>
            </a:pPr>
            <a:r>
              <a:rPr lang="en-US" sz="2000" dirty="0"/>
              <a:t> </a:t>
            </a:r>
            <a:r>
              <a:rPr lang="en-US" sz="2000" dirty="0" smtClean="0"/>
              <a:t>    the next day</a:t>
            </a:r>
          </a:p>
          <a:p>
            <a:pPr marL="82296" indent="0">
              <a:buNone/>
            </a:pPr>
            <a:endParaRPr lang="en-US" sz="2000" dirty="0"/>
          </a:p>
          <a:p>
            <a:r>
              <a:rPr lang="en-US" sz="2000" dirty="0" smtClean="0"/>
              <a:t>sleep </a:t>
            </a:r>
            <a:r>
              <a:rPr lang="en-US" sz="2000" u="sng" dirty="0" smtClean="0"/>
              <a:t>after</a:t>
            </a:r>
            <a:r>
              <a:rPr lang="en-US" sz="2000" dirty="0" smtClean="0"/>
              <a:t> learning is essential:  it grabs onto the new information and cements the information in the neural architecture of the brain. </a:t>
            </a:r>
          </a:p>
          <a:p>
            <a:endParaRPr lang="en-US" sz="2000" dirty="0" smtClean="0"/>
          </a:p>
          <a:p>
            <a:r>
              <a:rPr lang="en-US" sz="2000" dirty="0" smtClean="0"/>
              <a:t>Sleep is  like a save button,  protects the memory and </a:t>
            </a:r>
            <a:r>
              <a:rPr lang="en-US" sz="2000" u="sng" dirty="0" smtClean="0"/>
              <a:t>strengthens </a:t>
            </a:r>
            <a:r>
              <a:rPr lang="en-US" sz="2000" dirty="0" smtClean="0"/>
              <a:t>memory</a:t>
            </a:r>
          </a:p>
          <a:p>
            <a:endParaRPr lang="en-US" sz="2000" dirty="0" smtClean="0"/>
          </a:p>
          <a:p>
            <a:r>
              <a:rPr lang="en-US" sz="2000" dirty="0" smtClean="0"/>
              <a:t>Sleep intelligently cross links large sets of information, seeks out patterns, rules of all that information and creates novel insights.  </a:t>
            </a:r>
          </a:p>
          <a:p>
            <a:pPr marL="82296" indent="0">
              <a:buNone/>
            </a:pPr>
            <a:r>
              <a:rPr lang="en-US" sz="2000" dirty="0" smtClean="0"/>
              <a:t>  </a:t>
            </a:r>
          </a:p>
          <a:p>
            <a:r>
              <a:rPr lang="en-US" sz="2000" dirty="0" smtClean="0"/>
              <a:t>Problem solving (the expression: sleep on it)</a:t>
            </a:r>
          </a:p>
          <a:p>
            <a:endParaRPr lang="en-US" dirty="0"/>
          </a:p>
          <a:p>
            <a:r>
              <a:rPr lang="en-US" sz="2200" b="1" dirty="0" smtClean="0">
                <a:solidFill>
                  <a:srgbClr val="FF0000"/>
                </a:solidFill>
              </a:rPr>
              <a:t>If sleep deprived, about 40% impairment in capacity to learn </a:t>
            </a:r>
            <a:endParaRPr lang="en-US" sz="2200" b="1" dirty="0">
              <a:solidFill>
                <a:srgbClr val="FF0000"/>
              </a:solidFill>
            </a:endParaRPr>
          </a:p>
        </p:txBody>
      </p:sp>
    </p:spTree>
    <p:extLst>
      <p:ext uri="{BB962C8B-B14F-4D97-AF65-F5344CB8AC3E}">
        <p14:creationId xmlns:p14="http://schemas.microsoft.com/office/powerpoint/2010/main" val="2670574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5804"/>
            <a:ext cx="8686800" cy="868362"/>
          </a:xfrm>
        </p:spPr>
        <p:txBody>
          <a:bodyPr>
            <a:normAutofit fontScale="90000"/>
          </a:bodyPr>
          <a:lstStyle/>
          <a:p>
            <a:pPr lvl="1" algn="l" rtl="0">
              <a:spcBef>
                <a:spcPct val="0"/>
              </a:spcBef>
            </a:pPr>
            <a:r>
              <a:rPr lang="en-US" sz="3100" dirty="0" smtClean="0">
                <a:solidFill>
                  <a:srgbClr val="7030A0"/>
                </a:solidFill>
                <a:latin typeface="Adobe Fan Heiti Std B" pitchFamily="34" charset="-128"/>
                <a:ea typeface="Adobe Fan Heiti Std B" pitchFamily="34" charset="-128"/>
              </a:rPr>
              <a:t>   </a:t>
            </a:r>
            <a:r>
              <a:rPr lang="en-US" sz="3100" b="1" dirty="0" smtClean="0">
                <a:solidFill>
                  <a:srgbClr val="7030A0"/>
                </a:solidFill>
                <a:latin typeface="+mj-lt"/>
                <a:ea typeface="Adobe Fan Heiti Std B" pitchFamily="34" charset="-128"/>
              </a:rPr>
              <a:t>MEMORY TRIAGE: </a:t>
            </a:r>
            <a:r>
              <a:rPr lang="en-US" sz="2700" b="1" dirty="0" smtClean="0">
                <a:solidFill>
                  <a:srgbClr val="7030A0"/>
                </a:solidFill>
                <a:latin typeface="+mj-lt"/>
              </a:rPr>
              <a:t>(Acquisition | consolidation)</a:t>
            </a:r>
            <a:r>
              <a:rPr lang="en-US" sz="3100" b="1" dirty="0" smtClean="0">
                <a:solidFill>
                  <a:srgbClr val="7030A0"/>
                </a:solidFill>
                <a:latin typeface="+mj-lt"/>
              </a:rPr>
              <a:t/>
            </a:r>
            <a:br>
              <a:rPr lang="en-US" sz="3100" b="1" dirty="0" smtClean="0">
                <a:solidFill>
                  <a:srgbClr val="7030A0"/>
                </a:solidFill>
                <a:latin typeface="+mj-lt"/>
              </a:rPr>
            </a:br>
            <a:r>
              <a:rPr lang="en-US" sz="3100" b="1" dirty="0" smtClean="0">
                <a:solidFill>
                  <a:srgbClr val="7030A0"/>
                </a:solidFill>
                <a:latin typeface="+mj-lt"/>
              </a:rPr>
              <a:t/>
            </a:r>
            <a:br>
              <a:rPr lang="en-US" sz="3100" b="1" dirty="0" smtClean="0">
                <a:solidFill>
                  <a:srgbClr val="7030A0"/>
                </a:solidFill>
                <a:latin typeface="+mj-lt"/>
              </a:rPr>
            </a:br>
            <a:endParaRPr lang="en-US" sz="2700" b="1" dirty="0">
              <a:solidFill>
                <a:srgbClr val="7030A0"/>
              </a:solidFill>
              <a:latin typeface="+mj-lt"/>
            </a:endParaRPr>
          </a:p>
        </p:txBody>
      </p:sp>
      <p:sp>
        <p:nvSpPr>
          <p:cNvPr id="3" name="Content Placeholder 2"/>
          <p:cNvSpPr>
            <a:spLocks noGrp="1"/>
          </p:cNvSpPr>
          <p:nvPr>
            <p:ph idx="1"/>
          </p:nvPr>
        </p:nvSpPr>
        <p:spPr>
          <a:xfrm>
            <a:off x="990600" y="3810000"/>
            <a:ext cx="7932756" cy="3733800"/>
          </a:xfrm>
        </p:spPr>
        <p:txBody>
          <a:bodyPr>
            <a:normAutofit/>
          </a:bodyPr>
          <a:lstStyle/>
          <a:p>
            <a:pPr marL="82296" lvl="1" indent="0">
              <a:spcBef>
                <a:spcPts val="600"/>
              </a:spcBef>
              <a:buSzPct val="80000"/>
              <a:buNone/>
            </a:pPr>
            <a:r>
              <a:rPr lang="en-US" sz="2000" b="1" dirty="0" smtClean="0">
                <a:solidFill>
                  <a:srgbClr val="7030A0"/>
                </a:solidFill>
              </a:rPr>
              <a:t>Encoding and Sleep </a:t>
            </a:r>
            <a:r>
              <a:rPr lang="en-US" sz="2000" b="1" dirty="0">
                <a:solidFill>
                  <a:srgbClr val="7030A0"/>
                </a:solidFill>
              </a:rPr>
              <a:t>C</a:t>
            </a:r>
            <a:r>
              <a:rPr lang="en-US" sz="2000" b="1" dirty="0" smtClean="0">
                <a:solidFill>
                  <a:srgbClr val="7030A0"/>
                </a:solidFill>
              </a:rPr>
              <a:t>onsolidation</a:t>
            </a:r>
          </a:p>
          <a:p>
            <a:pPr marL="82296" lvl="1" indent="0">
              <a:spcBef>
                <a:spcPts val="600"/>
              </a:spcBef>
              <a:buSzPct val="80000"/>
              <a:buNone/>
            </a:pPr>
            <a:r>
              <a:rPr lang="en-US" sz="1800" dirty="0" smtClean="0"/>
              <a:t>Not everything is remembered- </a:t>
            </a:r>
          </a:p>
          <a:p>
            <a:pPr marL="82296" lvl="1" indent="0">
              <a:spcBef>
                <a:spcPts val="600"/>
              </a:spcBef>
              <a:buSzPct val="80000"/>
              <a:buNone/>
            </a:pPr>
            <a:endParaRPr lang="en-US" sz="1800" dirty="0" smtClean="0"/>
          </a:p>
          <a:p>
            <a:r>
              <a:rPr lang="en-US" sz="1800" dirty="0" smtClean="0"/>
              <a:t>For </a:t>
            </a:r>
            <a:r>
              <a:rPr lang="en-US" sz="1800" dirty="0"/>
              <a:t>information that is retained, </a:t>
            </a:r>
            <a:r>
              <a:rPr lang="en-US" sz="1800" dirty="0" smtClean="0"/>
              <a:t> sleep integrates </a:t>
            </a:r>
            <a:r>
              <a:rPr lang="en-US" sz="1800" dirty="0"/>
              <a:t>it into existing memory </a:t>
            </a:r>
            <a:r>
              <a:rPr lang="en-US" sz="1800" dirty="0" smtClean="0"/>
              <a:t>by:</a:t>
            </a:r>
            <a:endParaRPr lang="en-US" sz="1800" dirty="0"/>
          </a:p>
          <a:p>
            <a:pPr marL="745236" lvl="1" indent="-342900">
              <a:buFont typeface="+mj-lt"/>
              <a:buAutoNum type="arabicParenR"/>
            </a:pPr>
            <a:r>
              <a:rPr lang="en-US" sz="1800" dirty="0" smtClean="0"/>
              <a:t>looks </a:t>
            </a:r>
            <a:r>
              <a:rPr lang="en-US" sz="1800" dirty="0"/>
              <a:t>for common patterns </a:t>
            </a:r>
            <a:endParaRPr lang="en-US" sz="1800" dirty="0" smtClean="0"/>
          </a:p>
          <a:p>
            <a:pPr marL="745236" lvl="1" indent="-342900">
              <a:buFont typeface="+mj-lt"/>
              <a:buAutoNum type="arabicParenR"/>
            </a:pPr>
            <a:r>
              <a:rPr lang="en-US" sz="1800" u="sng" dirty="0" smtClean="0"/>
              <a:t>Consolidates </a:t>
            </a:r>
            <a:r>
              <a:rPr lang="en-US" sz="1800" dirty="0" smtClean="0"/>
              <a:t>memories</a:t>
            </a:r>
          </a:p>
          <a:p>
            <a:pPr marL="745236" lvl="1" indent="-342900">
              <a:buFont typeface="+mj-lt"/>
              <a:buAutoNum type="arabicParenR"/>
            </a:pPr>
            <a:r>
              <a:rPr lang="en-US" sz="1800" dirty="0" smtClean="0"/>
              <a:t>Or, simply cement </a:t>
            </a:r>
            <a:r>
              <a:rPr lang="en-US" sz="1800" dirty="0"/>
              <a:t>and </a:t>
            </a:r>
            <a:r>
              <a:rPr lang="en-US" sz="1800" dirty="0" smtClean="0"/>
              <a:t>strengthen </a:t>
            </a:r>
            <a:r>
              <a:rPr lang="en-US" sz="1800" dirty="0"/>
              <a:t>the memory exactly as it was </a:t>
            </a:r>
            <a:r>
              <a:rPr lang="en-US" sz="1800" dirty="0" smtClean="0"/>
              <a:t>learned</a:t>
            </a:r>
          </a:p>
        </p:txBody>
      </p:sp>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5896" r="3512" b="15323"/>
          <a:stretch/>
        </p:blipFill>
        <p:spPr bwMode="auto">
          <a:xfrm>
            <a:off x="5464629" y="1905001"/>
            <a:ext cx="3392292"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90600" y="1188911"/>
            <a:ext cx="7391400" cy="2246769"/>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solidFill>
                  <a:prstClr val="black"/>
                </a:solidFill>
              </a:rPr>
              <a:t>While we sleep our brain processes new information</a:t>
            </a:r>
            <a:br>
              <a:rPr lang="en-US" sz="2000" dirty="0">
                <a:solidFill>
                  <a:prstClr val="black"/>
                </a:solidFill>
              </a:rPr>
            </a:br>
            <a:r>
              <a:rPr lang="en-US" sz="2000" dirty="0">
                <a:solidFill>
                  <a:prstClr val="black"/>
                </a:solidFill>
              </a:rPr>
              <a:t> in a discriminatory manner</a:t>
            </a:r>
          </a:p>
          <a:p>
            <a:pPr marL="342900" indent="-342900">
              <a:buFont typeface="Wingdings" panose="05000000000000000000" pitchFamily="2" charset="2"/>
              <a:buChar char="Ø"/>
            </a:pPr>
            <a:endParaRPr lang="en-US" sz="2000" dirty="0">
              <a:solidFill>
                <a:prstClr val="black"/>
              </a:solidFill>
            </a:endParaRPr>
          </a:p>
          <a:p>
            <a:pPr marL="342900" indent="-342900">
              <a:buFont typeface="Wingdings" panose="05000000000000000000" pitchFamily="2" charset="2"/>
              <a:buChar char="Ø"/>
            </a:pPr>
            <a:r>
              <a:rPr lang="en-US" sz="2000" dirty="0">
                <a:solidFill>
                  <a:prstClr val="black"/>
                </a:solidFill>
              </a:rPr>
              <a:t>it picks and chooses what to keep</a:t>
            </a:r>
          </a:p>
          <a:p>
            <a:r>
              <a:rPr lang="en-US" sz="2000" dirty="0">
                <a:solidFill>
                  <a:prstClr val="black"/>
                </a:solidFill>
              </a:rPr>
              <a:t> </a:t>
            </a:r>
          </a:p>
          <a:p>
            <a:pPr marL="342900" indent="-342900">
              <a:buFont typeface="Wingdings" panose="05000000000000000000" pitchFamily="2" charset="2"/>
              <a:buChar char="Ø"/>
            </a:pPr>
            <a:r>
              <a:rPr lang="en-US" sz="2000" dirty="0">
                <a:solidFill>
                  <a:prstClr val="black"/>
                </a:solidFill>
              </a:rPr>
              <a:t>assimilates the memory into a </a:t>
            </a:r>
          </a:p>
          <a:p>
            <a:r>
              <a:rPr lang="en-US" sz="2000" dirty="0">
                <a:solidFill>
                  <a:prstClr val="black"/>
                </a:solidFill>
              </a:rPr>
              <a:t>     vast library of evolving knowledge</a:t>
            </a:r>
            <a:endParaRPr lang="en-US" dirty="0">
              <a:solidFill>
                <a:prstClr val="black"/>
              </a:solidFill>
            </a:endParaRPr>
          </a:p>
        </p:txBody>
      </p:sp>
      <p:sp>
        <p:nvSpPr>
          <p:cNvPr id="5" name="TextBox 4"/>
          <p:cNvSpPr txBox="1"/>
          <p:nvPr/>
        </p:nvSpPr>
        <p:spPr>
          <a:xfrm>
            <a:off x="1524000" y="592447"/>
            <a:ext cx="7881258" cy="707886"/>
          </a:xfrm>
          <a:prstGeom prst="rect">
            <a:avLst/>
          </a:prstGeom>
          <a:noFill/>
        </p:spPr>
        <p:txBody>
          <a:bodyPr wrap="square" rtlCol="0">
            <a:spAutoFit/>
          </a:bodyPr>
          <a:lstStyle/>
          <a:p>
            <a:pPr marL="571500" indent="-571500">
              <a:buFont typeface="Arial" panose="020B0604020202020204" pitchFamily="34" charset="0"/>
              <a:buChar char="•"/>
            </a:pPr>
            <a:endParaRPr lang="en-US" sz="2000" b="1" dirty="0">
              <a:solidFill>
                <a:srgbClr val="7030A0"/>
              </a:solidFill>
            </a:endParaRPr>
          </a:p>
          <a:p>
            <a:pPr marL="571500" indent="-571500">
              <a:buFont typeface="Arial" panose="020B0604020202020204" pitchFamily="34" charset="0"/>
              <a:buChar char="•"/>
            </a:pPr>
            <a:endParaRPr lang="en-US" sz="2000" dirty="0">
              <a:solidFill>
                <a:srgbClr val="7030A0"/>
              </a:solidFill>
            </a:endParaRPr>
          </a:p>
        </p:txBody>
      </p:sp>
    </p:spTree>
    <p:extLst>
      <p:ext uri="{BB962C8B-B14F-4D97-AF65-F5344CB8AC3E}">
        <p14:creationId xmlns:p14="http://schemas.microsoft.com/office/powerpoint/2010/main" val="13946946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82"/>
            </a:gs>
            <a:gs pos="30000">
              <a:srgbClr val="66008F"/>
            </a:gs>
            <a:gs pos="64999">
              <a:srgbClr val="BA0066"/>
            </a:gs>
            <a:gs pos="89999">
              <a:srgbClr val="FF0000"/>
            </a:gs>
            <a:gs pos="100000">
              <a:srgbClr val="FF8200"/>
            </a:gs>
          </a:gsLst>
          <a:lin ang="6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762000"/>
            <a:ext cx="7406640" cy="1472184"/>
          </a:xfrm>
        </p:spPr>
        <p:txBody>
          <a:bodyPr>
            <a:normAutofit fontScale="90000"/>
          </a:bodyPr>
          <a:lstStyle/>
          <a:p>
            <a:pPr marL="27432" lvl="0">
              <a:spcBef>
                <a:spcPts val="600"/>
              </a:spcBef>
            </a:pPr>
            <a:r>
              <a:rPr lang="en-US" sz="3200" dirty="0" smtClean="0">
                <a:solidFill>
                  <a:srgbClr val="002060"/>
                </a:solidFill>
              </a:rPr>
              <a:t>Dream Theory </a:t>
            </a:r>
            <a:r>
              <a:rPr lang="en-US" dirty="0" smtClean="0">
                <a:solidFill>
                  <a:srgbClr val="002060"/>
                </a:solidFill>
              </a:rPr>
              <a:t># 1 </a:t>
            </a:r>
            <a:br>
              <a:rPr lang="en-US" dirty="0" smtClean="0">
                <a:solidFill>
                  <a:srgbClr val="002060"/>
                </a:solidFill>
              </a:rPr>
            </a:br>
            <a:r>
              <a:rPr lang="en-US" dirty="0" smtClean="0">
                <a:solidFill>
                  <a:srgbClr val="002060"/>
                </a:solidFill>
              </a:rPr>
              <a:t>The Evolutionary Theory</a:t>
            </a:r>
            <a:br>
              <a:rPr lang="en-US" dirty="0" smtClean="0">
                <a:solidFill>
                  <a:srgbClr val="002060"/>
                </a:solidFill>
              </a:rPr>
            </a:br>
            <a:r>
              <a:rPr lang="en-US" sz="2700" dirty="0">
                <a:solidFill>
                  <a:schemeClr val="accent3">
                    <a:lumMod val="75000"/>
                  </a:schemeClr>
                </a:solidFill>
                <a:effectLst/>
              </a:rPr>
              <a:t>We Dream to Practice Response to Situations</a:t>
            </a:r>
            <a:br>
              <a:rPr lang="en-US" sz="2700" dirty="0">
                <a:solidFill>
                  <a:schemeClr val="accent3">
                    <a:lumMod val="75000"/>
                  </a:schemeClr>
                </a:solidFill>
                <a:effectLst/>
              </a:rPr>
            </a:br>
            <a:r>
              <a:rPr lang="en-US" sz="2700" dirty="0" err="1" smtClean="0">
                <a:solidFill>
                  <a:srgbClr val="002060"/>
                </a:solidFill>
              </a:rPr>
              <a:t>Antti</a:t>
            </a:r>
            <a:r>
              <a:rPr lang="en-US" sz="2700" dirty="0" smtClean="0">
                <a:solidFill>
                  <a:srgbClr val="002060"/>
                </a:solidFill>
              </a:rPr>
              <a:t> </a:t>
            </a:r>
            <a:r>
              <a:rPr lang="en-US" sz="2700" dirty="0" err="1" smtClean="0">
                <a:solidFill>
                  <a:srgbClr val="002060"/>
                </a:solidFill>
              </a:rPr>
              <a:t>Revonsuo</a:t>
            </a:r>
            <a:endParaRPr lang="en-US" sz="2700" dirty="0">
              <a:solidFill>
                <a:srgbClr val="002060"/>
              </a:solidFill>
            </a:endParaRPr>
          </a:p>
        </p:txBody>
      </p:sp>
      <p:sp>
        <p:nvSpPr>
          <p:cNvPr id="3" name="Subtitle 2"/>
          <p:cNvSpPr>
            <a:spLocks noGrp="1"/>
          </p:cNvSpPr>
          <p:nvPr>
            <p:ph type="subTitle" idx="1"/>
          </p:nvPr>
        </p:nvSpPr>
        <p:spPr>
          <a:xfrm>
            <a:off x="3809010" y="2157351"/>
            <a:ext cx="5334000" cy="4357749"/>
          </a:xfrm>
        </p:spPr>
        <p:txBody>
          <a:bodyPr>
            <a:normAutofit/>
          </a:bodyPr>
          <a:lstStyle/>
          <a:p>
            <a:r>
              <a:rPr lang="en-US" dirty="0" smtClean="0">
                <a:solidFill>
                  <a:srgbClr val="002060"/>
                </a:solidFill>
              </a:rPr>
              <a:t>Activity of the amygdala increases</a:t>
            </a:r>
            <a:endParaRPr lang="en-US" sz="3100" dirty="0" smtClean="0">
              <a:solidFill>
                <a:srgbClr val="002060"/>
              </a:solidFill>
            </a:endParaRPr>
          </a:p>
          <a:p>
            <a:pPr marL="484632" indent="-457200">
              <a:buFont typeface="Arial" panose="020B0604020202020204" pitchFamily="34" charset="0"/>
              <a:buChar char="•"/>
            </a:pPr>
            <a:r>
              <a:rPr lang="en-US" sz="2400" dirty="0" smtClean="0">
                <a:solidFill>
                  <a:srgbClr val="002060"/>
                </a:solidFill>
              </a:rPr>
              <a:t>The brain fires as if it’s in a </a:t>
            </a:r>
          </a:p>
          <a:p>
            <a:r>
              <a:rPr lang="en-US" sz="2400" dirty="0" smtClean="0">
                <a:solidFill>
                  <a:srgbClr val="002060"/>
                </a:solidFill>
              </a:rPr>
              <a:t>      real life situation</a:t>
            </a:r>
          </a:p>
          <a:p>
            <a:r>
              <a:rPr lang="en-US" sz="2400" dirty="0" smtClean="0">
                <a:solidFill>
                  <a:srgbClr val="002060"/>
                </a:solidFill>
              </a:rPr>
              <a:t>The brain activity for motor skills increases-  firing in a way that it’s practicing motor skills like running or jumping</a:t>
            </a:r>
          </a:p>
          <a:p>
            <a:endParaRPr lang="en-US" sz="2400" dirty="0" smtClean="0">
              <a:solidFill>
                <a:srgbClr val="002060"/>
              </a:solidFill>
            </a:endParaRPr>
          </a:p>
          <a:p>
            <a:pPr marL="370332" indent="-342900">
              <a:buFont typeface="Wingdings" panose="05000000000000000000" pitchFamily="2" charset="2"/>
              <a:buChar char="q"/>
            </a:pPr>
            <a:r>
              <a:rPr lang="en-US" sz="2400" dirty="0" smtClean="0">
                <a:solidFill>
                  <a:srgbClr val="002060"/>
                </a:solidFill>
              </a:rPr>
              <a:t>In the safety of night, we practice survival skills</a:t>
            </a:r>
          </a:p>
          <a:p>
            <a:pPr marL="484632" indent="-457200">
              <a:buFont typeface="Arial" panose="020B0604020202020204" pitchFamily="34" charset="0"/>
              <a:buChar char="•"/>
            </a:pPr>
            <a:endParaRPr lang="en-US" sz="2400" dirty="0" smtClean="0">
              <a:solidFill>
                <a:srgbClr val="002060"/>
              </a:solidFill>
            </a:endParaRPr>
          </a:p>
          <a:p>
            <a:pPr marL="484632" indent="-457200">
              <a:buFont typeface="Arial" panose="020B0604020202020204" pitchFamily="34" charset="0"/>
              <a:buChar char="•"/>
            </a:pPr>
            <a:endParaRPr lang="en-US" sz="2400" dirty="0" smtClean="0">
              <a:solidFill>
                <a:srgbClr val="002060"/>
              </a:solidFill>
            </a:endParaRPr>
          </a:p>
          <a:p>
            <a:pPr marL="484632" indent="-457200">
              <a:buFont typeface="Arial" panose="020B0604020202020204" pitchFamily="34" charset="0"/>
              <a:buChar char="•"/>
            </a:pPr>
            <a:endParaRPr lang="en-US" sz="2400" dirty="0" smtClean="0">
              <a:solidFill>
                <a:srgbClr val="002060"/>
              </a:solidFill>
            </a:endParaRPr>
          </a:p>
          <a:p>
            <a:pPr marL="914400" lvl="1" indent="-457200">
              <a:buFont typeface="Arial" panose="020B0604020202020204" pitchFamily="34" charset="0"/>
              <a:buChar char="•"/>
            </a:pPr>
            <a:endParaRPr lang="en-US" dirty="0" smtClean="0">
              <a:solidFill>
                <a:srgbClr val="002060"/>
              </a:solidFill>
            </a:endParaRPr>
          </a:p>
          <a:p>
            <a:pPr marL="484632" indent="-457200">
              <a:buFont typeface="Arial" panose="020B0604020202020204" pitchFamily="34" charset="0"/>
              <a:buChar char="•"/>
            </a:pPr>
            <a:endParaRPr lang="en-US" dirty="0" smtClean="0">
              <a:solidFill>
                <a:srgbClr val="002060"/>
              </a:solidFill>
            </a:endParaRPr>
          </a:p>
          <a:p>
            <a:pPr marL="484632" indent="-457200">
              <a:buFont typeface="Arial" panose="020B0604020202020204" pitchFamily="34" charset="0"/>
              <a:buChar char="•"/>
            </a:pPr>
            <a:endParaRPr lang="en-US" dirty="0">
              <a:solidFill>
                <a:srgbClr val="002060"/>
              </a:solidFill>
            </a:endParaRP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8246" t="-4125" r="6887" b="4125"/>
          <a:stretch/>
        </p:blipFill>
        <p:spPr bwMode="auto">
          <a:xfrm>
            <a:off x="577613" y="2189019"/>
            <a:ext cx="296568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219200" y="5334000"/>
            <a:ext cx="1682514" cy="1015663"/>
          </a:xfrm>
          <a:prstGeom prst="rect">
            <a:avLst/>
          </a:prstGeom>
        </p:spPr>
        <p:txBody>
          <a:bodyPr wrap="square">
            <a:spAutoFit/>
          </a:bodyPr>
          <a:lstStyle/>
          <a:p>
            <a:pPr marL="27432">
              <a:spcBef>
                <a:spcPts val="600"/>
              </a:spcBef>
              <a:buClr>
                <a:srgbClr val="3891A7"/>
              </a:buClr>
              <a:buSzPct val="80000"/>
            </a:pPr>
            <a:r>
              <a:rPr lang="en-US" sz="2000" dirty="0">
                <a:solidFill>
                  <a:srgbClr val="002060"/>
                </a:solidFill>
              </a:rPr>
              <a:t>We rehearse fight or flight situations</a:t>
            </a:r>
          </a:p>
        </p:txBody>
      </p:sp>
    </p:spTree>
    <p:extLst>
      <p:ext uri="{BB962C8B-B14F-4D97-AF65-F5344CB8AC3E}">
        <p14:creationId xmlns:p14="http://schemas.microsoft.com/office/powerpoint/2010/main" val="13198209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28000">
              <a:srgbClr val="00CCCC"/>
            </a:gs>
            <a:gs pos="47000">
              <a:srgbClr val="9999FF"/>
            </a:gs>
            <a:gs pos="60001">
              <a:srgbClr val="2E6792"/>
            </a:gs>
            <a:gs pos="71001">
              <a:srgbClr val="3333CC"/>
            </a:gs>
            <a:gs pos="94000">
              <a:srgbClr val="1170FF"/>
            </a:gs>
            <a:gs pos="100000">
              <a:srgbClr val="006699"/>
            </a:gs>
          </a:gsLst>
          <a:lin ang="18000000" scaled="0"/>
          <a:tileRect/>
        </a:gradFill>
        <a:effectLst/>
      </p:bgPr>
    </p:bg>
    <p:spTree>
      <p:nvGrpSpPr>
        <p:cNvPr id="1" name=""/>
        <p:cNvGrpSpPr/>
        <p:nvPr/>
      </p:nvGrpSpPr>
      <p:grpSpPr>
        <a:xfrm>
          <a:off x="0" y="0"/>
          <a:ext cx="0" cy="0"/>
          <a:chOff x="0" y="0"/>
          <a:chExt cx="0" cy="0"/>
        </a:xfrm>
      </p:grpSpPr>
      <p:sp>
        <p:nvSpPr>
          <p:cNvPr id="6" name="Rectangle 5"/>
          <p:cNvSpPr/>
          <p:nvPr/>
        </p:nvSpPr>
        <p:spPr>
          <a:xfrm>
            <a:off x="1219200" y="69273"/>
            <a:ext cx="7543800" cy="1877437"/>
          </a:xfrm>
          <a:prstGeom prst="rect">
            <a:avLst/>
          </a:prstGeom>
        </p:spPr>
        <p:txBody>
          <a:bodyPr wrap="square">
            <a:spAutoFit/>
          </a:bodyPr>
          <a:lstStyle/>
          <a:p>
            <a:pPr>
              <a:defRPr/>
            </a:pPr>
            <a:r>
              <a:rPr lang="en-US" sz="3600" b="1" kern="0" dirty="0">
                <a:solidFill>
                  <a:srgbClr val="297FD5">
                    <a:lumMod val="60000"/>
                    <a:lumOff val="40000"/>
                  </a:srgbClr>
                </a:solidFill>
                <a:effectLst>
                  <a:outerShdw blurRad="50000" dist="30000" dir="5400000" algn="tl" rotWithShape="0">
                    <a:srgbClr val="000000">
                      <a:alpha val="30000"/>
                    </a:srgbClr>
                  </a:outerShdw>
                </a:effectLst>
              </a:rPr>
              <a:t>Dreams, </a:t>
            </a:r>
          </a:p>
          <a:p>
            <a:pPr>
              <a:defRPr/>
            </a:pPr>
            <a:r>
              <a:rPr lang="en-US" sz="3600" b="1" kern="0" dirty="0">
                <a:solidFill>
                  <a:srgbClr val="297FD5">
                    <a:lumMod val="60000"/>
                    <a:lumOff val="40000"/>
                  </a:srgbClr>
                </a:solidFill>
                <a:effectLst>
                  <a:outerShdw blurRad="50000" dist="30000" dir="5400000" algn="tl" rotWithShape="0">
                    <a:srgbClr val="000000">
                      <a:alpha val="30000"/>
                    </a:srgbClr>
                  </a:outerShdw>
                </a:effectLst>
              </a:rPr>
              <a:t>Daydreaming</a:t>
            </a:r>
          </a:p>
          <a:p>
            <a:r>
              <a:rPr lang="en-US" sz="3200" b="1" kern="0" dirty="0">
                <a:solidFill>
                  <a:srgbClr val="297FD5">
                    <a:lumMod val="60000"/>
                    <a:lumOff val="40000"/>
                  </a:srgbClr>
                </a:solidFill>
                <a:effectLst>
                  <a:outerShdw blurRad="50000" dist="30000" dir="5400000" algn="tl" rotWithShape="0">
                    <a:srgbClr val="000000">
                      <a:alpha val="30000"/>
                    </a:srgbClr>
                  </a:outerShdw>
                </a:effectLst>
              </a:rPr>
              <a:t>&amp; the Default Network</a:t>
            </a:r>
          </a:p>
          <a:p>
            <a:pPr>
              <a:defRPr/>
            </a:pPr>
            <a:endParaRPr lang="en-US" sz="1200" b="1" kern="0" dirty="0">
              <a:solidFill>
                <a:srgbClr val="2002A2"/>
              </a:solidFill>
            </a:endParaRPr>
          </a:p>
        </p:txBody>
      </p:sp>
      <p:sp>
        <p:nvSpPr>
          <p:cNvPr id="8" name="Content Placeholder 7"/>
          <p:cNvSpPr>
            <a:spLocks noGrp="1"/>
          </p:cNvSpPr>
          <p:nvPr>
            <p:ph idx="1"/>
          </p:nvPr>
        </p:nvSpPr>
        <p:spPr>
          <a:xfrm>
            <a:off x="838200" y="5505867"/>
            <a:ext cx="8001000" cy="3276600"/>
          </a:xfrm>
        </p:spPr>
        <p:txBody>
          <a:bodyPr>
            <a:normAutofit/>
          </a:bodyPr>
          <a:lstStyle/>
          <a:p>
            <a:r>
              <a:rPr lang="en-US" sz="2000" dirty="0" smtClean="0"/>
              <a:t>REM sleep is very different from daydreaming</a:t>
            </a:r>
          </a:p>
          <a:p>
            <a:r>
              <a:rPr lang="en-US" sz="2000" dirty="0" smtClean="0"/>
              <a:t>Amygdala </a:t>
            </a:r>
            <a:r>
              <a:rPr lang="en-US" sz="2000" dirty="0" smtClean="0"/>
              <a:t>more active in dreams than daydreaming or default network</a:t>
            </a:r>
            <a:endParaRPr lang="en-US" sz="2000" dirty="0"/>
          </a:p>
        </p:txBody>
      </p:sp>
      <p:sp>
        <p:nvSpPr>
          <p:cNvPr id="9" name="Rectangle 8"/>
          <p:cNvSpPr/>
          <p:nvPr/>
        </p:nvSpPr>
        <p:spPr>
          <a:xfrm>
            <a:off x="3048000" y="1775600"/>
            <a:ext cx="5715000" cy="3693319"/>
          </a:xfrm>
          <a:prstGeom prst="rect">
            <a:avLst/>
          </a:prstGeom>
        </p:spPr>
        <p:txBody>
          <a:bodyPr wrap="square">
            <a:spAutoFit/>
          </a:bodyPr>
          <a:lstStyle/>
          <a:p>
            <a:pPr marL="285750" indent="-285750">
              <a:buFont typeface="Arial" panose="020B0604020202020204" pitchFamily="34" charset="0"/>
              <a:buChar char="•"/>
            </a:pPr>
            <a:r>
              <a:rPr lang="en-US" b="1" kern="0" dirty="0">
                <a:solidFill>
                  <a:srgbClr val="297FD5">
                    <a:lumMod val="75000"/>
                  </a:srgbClr>
                </a:solidFill>
              </a:rPr>
              <a:t>Clicks on when we stop focusing </a:t>
            </a:r>
          </a:p>
          <a:p>
            <a:pPr marL="285750" indent="-285750">
              <a:buFont typeface="Arial" panose="020B0604020202020204" pitchFamily="34" charset="0"/>
              <a:buChar char="•"/>
            </a:pPr>
            <a:endParaRPr lang="en-US" b="1" kern="0" dirty="0">
              <a:solidFill>
                <a:srgbClr val="297FD5">
                  <a:lumMod val="75000"/>
                </a:srgbClr>
              </a:solidFill>
            </a:endParaRPr>
          </a:p>
          <a:p>
            <a:pPr marL="285750" indent="-285750">
              <a:buFont typeface="Arial" panose="020B0604020202020204" pitchFamily="34" charset="0"/>
              <a:buChar char="•"/>
            </a:pPr>
            <a:r>
              <a:rPr lang="en-US" b="1" kern="0" dirty="0">
                <a:solidFill>
                  <a:srgbClr val="297FD5">
                    <a:lumMod val="75000"/>
                  </a:srgbClr>
                </a:solidFill>
              </a:rPr>
              <a:t>Activation of the Default Network of structures has been linked to daydreaming</a:t>
            </a:r>
          </a:p>
          <a:p>
            <a:pPr marL="285750" indent="-285750">
              <a:buFont typeface="Arial" panose="020B0604020202020204" pitchFamily="34" charset="0"/>
              <a:buChar char="•"/>
            </a:pPr>
            <a:endParaRPr lang="en-US" b="1" kern="0" dirty="0">
              <a:solidFill>
                <a:srgbClr val="297FD5">
                  <a:lumMod val="75000"/>
                </a:srgbClr>
              </a:solidFill>
            </a:endParaRPr>
          </a:p>
          <a:p>
            <a:pPr marL="285750" indent="-285750">
              <a:buFont typeface="Arial" panose="020B0604020202020204" pitchFamily="34" charset="0"/>
              <a:buChar char="•"/>
            </a:pPr>
            <a:r>
              <a:rPr lang="en-US" b="1" kern="0" dirty="0">
                <a:solidFill>
                  <a:srgbClr val="297FD5">
                    <a:lumMod val="75000"/>
                  </a:srgbClr>
                </a:solidFill>
              </a:rPr>
              <a:t> recollection of memories and imagining future</a:t>
            </a:r>
          </a:p>
          <a:p>
            <a:pPr marL="285750" indent="-285750">
              <a:buFont typeface="Arial" panose="020B0604020202020204" pitchFamily="34" charset="0"/>
              <a:buChar char="•"/>
            </a:pPr>
            <a:endParaRPr lang="en-US" b="1" kern="0" dirty="0">
              <a:solidFill>
                <a:srgbClr val="297FD5">
                  <a:lumMod val="75000"/>
                </a:srgbClr>
              </a:solidFill>
            </a:endParaRPr>
          </a:p>
          <a:p>
            <a:pPr marL="285750" indent="-285750">
              <a:buFont typeface="Arial" panose="020B0604020202020204" pitchFamily="34" charset="0"/>
              <a:buChar char="•"/>
            </a:pPr>
            <a:r>
              <a:rPr lang="en-US" b="1" kern="0" dirty="0">
                <a:solidFill>
                  <a:srgbClr val="297FD5">
                    <a:lumMod val="75000"/>
                  </a:srgbClr>
                </a:solidFill>
              </a:rPr>
              <a:t>Restful relaxing when awake</a:t>
            </a:r>
          </a:p>
          <a:p>
            <a:pPr marL="285750" indent="-285750">
              <a:buFont typeface="Arial" panose="020B0604020202020204" pitchFamily="34" charset="0"/>
              <a:buChar char="•"/>
            </a:pPr>
            <a:endParaRPr lang="en-US" b="1" kern="0" dirty="0">
              <a:solidFill>
                <a:srgbClr val="297FD5">
                  <a:lumMod val="75000"/>
                </a:srgbClr>
              </a:solidFill>
            </a:endParaRPr>
          </a:p>
          <a:p>
            <a:pPr marL="285750" indent="-285750">
              <a:buFont typeface="Arial" panose="020B0604020202020204" pitchFamily="34" charset="0"/>
              <a:buChar char="•"/>
            </a:pPr>
            <a:r>
              <a:rPr lang="en-US" b="1" kern="0" dirty="0">
                <a:solidFill>
                  <a:srgbClr val="297FD5">
                    <a:lumMod val="75000"/>
                  </a:srgbClr>
                </a:solidFill>
              </a:rPr>
              <a:t>Loosing yourself in your work</a:t>
            </a:r>
          </a:p>
          <a:p>
            <a:endParaRPr lang="en-US" b="1" kern="0" dirty="0">
              <a:solidFill>
                <a:srgbClr val="297FD5">
                  <a:lumMod val="75000"/>
                </a:srgbClr>
              </a:solidFill>
            </a:endParaRPr>
          </a:p>
          <a:p>
            <a:pPr marL="285750" indent="-285750">
              <a:buFont typeface="Arial" panose="020B0604020202020204" pitchFamily="34" charset="0"/>
              <a:buChar char="•"/>
            </a:pPr>
            <a:r>
              <a:rPr lang="en-US" b="1" kern="0" dirty="0">
                <a:solidFill>
                  <a:srgbClr val="297FD5">
                    <a:lumMod val="75000"/>
                  </a:srgbClr>
                </a:solidFill>
              </a:rPr>
              <a:t>DMN is an ‘off-line’ kind of cognition and in this way is similar to dreams </a:t>
            </a:r>
            <a:endParaRPr lang="en-US" sz="2000" dirty="0">
              <a:solidFill>
                <a:srgbClr val="297FD5">
                  <a:lumMod val="75000"/>
                </a:srgbClr>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46710"/>
            <a:ext cx="2444750"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3465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609600"/>
            <a:ext cx="7406640" cy="1472184"/>
          </a:xfrm>
        </p:spPr>
        <p:txBody>
          <a:bodyPr>
            <a:normAutofit fontScale="90000"/>
          </a:bodyPr>
          <a:lstStyle/>
          <a:p>
            <a:pPr marL="365760" indent="-283464">
              <a:spcBef>
                <a:spcPts val="600"/>
              </a:spcBef>
            </a:pPr>
            <a:r>
              <a:rPr lang="en-US" sz="4400" dirty="0">
                <a:solidFill>
                  <a:schemeClr val="bg2">
                    <a:lumMod val="50000"/>
                  </a:schemeClr>
                </a:solidFill>
              </a:rPr>
              <a:t>Default </a:t>
            </a:r>
            <a:r>
              <a:rPr lang="en-US" sz="4400" dirty="0" smtClean="0">
                <a:solidFill>
                  <a:schemeClr val="bg2">
                    <a:lumMod val="50000"/>
                  </a:schemeClr>
                </a:solidFill>
              </a:rPr>
              <a:t>Network Mode</a:t>
            </a:r>
            <a:r>
              <a:rPr lang="en-US" sz="4400" dirty="0">
                <a:solidFill>
                  <a:schemeClr val="bg2">
                    <a:lumMod val="50000"/>
                  </a:schemeClr>
                </a:solidFill>
              </a:rPr>
              <a:t/>
            </a:r>
            <a:br>
              <a:rPr lang="en-US" sz="4400" dirty="0">
                <a:solidFill>
                  <a:schemeClr val="bg2">
                    <a:lumMod val="50000"/>
                  </a:schemeClr>
                </a:solidFill>
              </a:rPr>
            </a:br>
            <a:r>
              <a:rPr lang="en-US" sz="4400" dirty="0">
                <a:solidFill>
                  <a:prstClr val="black"/>
                </a:solidFill>
                <a:effectLst/>
              </a:rPr>
              <a:t/>
            </a:r>
            <a:br>
              <a:rPr lang="en-US" sz="4400" dirty="0">
                <a:solidFill>
                  <a:prstClr val="black"/>
                </a:solidFill>
                <a:effectLst/>
              </a:rPr>
            </a:br>
            <a:endParaRPr lang="en-US" dirty="0"/>
          </a:p>
        </p:txBody>
      </p:sp>
      <p:sp>
        <p:nvSpPr>
          <p:cNvPr id="4" name="Text Placeholder 3"/>
          <p:cNvSpPr>
            <a:spLocks noGrp="1"/>
          </p:cNvSpPr>
          <p:nvPr>
            <p:ph type="subTitle" idx="1"/>
          </p:nvPr>
        </p:nvSpPr>
        <p:spPr>
          <a:xfrm>
            <a:off x="990600" y="685800"/>
            <a:ext cx="8001000" cy="5791200"/>
          </a:xfrm>
        </p:spPr>
        <p:txBody>
          <a:bodyPr>
            <a:normAutofit fontScale="70000" lnSpcReduction="20000"/>
          </a:bodyPr>
          <a:lstStyle/>
          <a:p>
            <a:endParaRPr lang="en-US" sz="2800" dirty="0" smtClean="0">
              <a:solidFill>
                <a:schemeClr val="bg2">
                  <a:lumMod val="50000"/>
                </a:schemeClr>
              </a:solidFill>
            </a:endParaRPr>
          </a:p>
          <a:p>
            <a:r>
              <a:rPr lang="en-US" sz="2800" dirty="0" smtClean="0">
                <a:solidFill>
                  <a:schemeClr val="bg2">
                    <a:lumMod val="50000"/>
                  </a:schemeClr>
                </a:solidFill>
              </a:rPr>
              <a:t>Activates when the mind is idle</a:t>
            </a:r>
          </a:p>
          <a:p>
            <a:pPr marL="484632" indent="-457200">
              <a:buFont typeface="Arial" panose="020B0604020202020204" pitchFamily="34" charset="0"/>
              <a:buChar char="•"/>
            </a:pPr>
            <a:r>
              <a:rPr lang="en-US" dirty="0" smtClean="0">
                <a:solidFill>
                  <a:schemeClr val="bg2">
                    <a:lumMod val="50000"/>
                  </a:schemeClr>
                </a:solidFill>
              </a:rPr>
              <a:t>Daydreaming</a:t>
            </a:r>
          </a:p>
          <a:p>
            <a:pPr marL="484632" indent="-457200">
              <a:buFont typeface="Arial" panose="020B0604020202020204" pitchFamily="34" charset="0"/>
              <a:buChar char="•"/>
            </a:pPr>
            <a:r>
              <a:rPr lang="en-US" dirty="0" smtClean="0">
                <a:solidFill>
                  <a:schemeClr val="bg2">
                    <a:lumMod val="50000"/>
                  </a:schemeClr>
                </a:solidFill>
              </a:rPr>
              <a:t>Envision the future</a:t>
            </a:r>
          </a:p>
          <a:p>
            <a:pPr marL="484632" indent="-457200">
              <a:buFont typeface="Arial" panose="020B0604020202020204" pitchFamily="34" charset="0"/>
              <a:buChar char="•"/>
            </a:pPr>
            <a:r>
              <a:rPr lang="en-US" dirty="0" smtClean="0">
                <a:solidFill>
                  <a:schemeClr val="bg2">
                    <a:lumMod val="50000"/>
                  </a:schemeClr>
                </a:solidFill>
              </a:rPr>
              <a:t>Reflect on the past</a:t>
            </a:r>
          </a:p>
          <a:p>
            <a:pPr marL="484632" indent="-457200">
              <a:buFont typeface="Arial" panose="020B0604020202020204" pitchFamily="34" charset="0"/>
              <a:buChar char="•"/>
            </a:pPr>
            <a:r>
              <a:rPr lang="en-US" dirty="0" smtClean="0">
                <a:solidFill>
                  <a:schemeClr val="bg2">
                    <a:lumMod val="50000"/>
                  </a:schemeClr>
                </a:solidFill>
              </a:rPr>
              <a:t>Creates spontaneous thoughts </a:t>
            </a:r>
          </a:p>
          <a:p>
            <a:endParaRPr lang="en-US" sz="2300" dirty="0" smtClean="0">
              <a:solidFill>
                <a:schemeClr val="bg2">
                  <a:lumMod val="50000"/>
                </a:schemeClr>
              </a:solidFill>
            </a:endParaRPr>
          </a:p>
          <a:p>
            <a:r>
              <a:rPr lang="en-US" sz="2300" dirty="0" smtClean="0">
                <a:solidFill>
                  <a:schemeClr val="bg2">
                    <a:lumMod val="50000"/>
                  </a:schemeClr>
                </a:solidFill>
              </a:rPr>
              <a:t>Activates less in people </a:t>
            </a:r>
            <a:r>
              <a:rPr lang="en-US" sz="2300" dirty="0" smtClean="0">
                <a:solidFill>
                  <a:schemeClr val="bg2">
                    <a:lumMod val="50000"/>
                  </a:schemeClr>
                </a:solidFill>
              </a:rPr>
              <a:t>who  </a:t>
            </a:r>
            <a:r>
              <a:rPr lang="en-US" sz="2300" dirty="0" smtClean="0">
                <a:solidFill>
                  <a:schemeClr val="bg2">
                    <a:lumMod val="50000"/>
                  </a:schemeClr>
                </a:solidFill>
              </a:rPr>
              <a:t>experience  long term trauma/PTSD</a:t>
            </a:r>
          </a:p>
          <a:p>
            <a:endParaRPr lang="en-US" sz="2300" dirty="0" smtClean="0">
              <a:solidFill>
                <a:schemeClr val="bg2">
                  <a:lumMod val="50000"/>
                </a:schemeClr>
              </a:solidFill>
            </a:endParaRPr>
          </a:p>
          <a:p>
            <a:r>
              <a:rPr lang="en-US" sz="2300" dirty="0" smtClean="0">
                <a:solidFill>
                  <a:schemeClr val="bg2">
                    <a:lumMod val="50000"/>
                  </a:schemeClr>
                </a:solidFill>
              </a:rPr>
              <a:t>It’s a network that connects temporal lobe (memory), PFC (theory of mind) and cingulate and activates only as a default</a:t>
            </a:r>
          </a:p>
          <a:p>
            <a:endParaRPr lang="en-US" sz="2000" dirty="0" smtClean="0">
              <a:solidFill>
                <a:schemeClr val="bg2">
                  <a:lumMod val="50000"/>
                </a:schemeClr>
              </a:solidFill>
            </a:endParaRPr>
          </a:p>
          <a:p>
            <a:pPr marL="370332" indent="-342900">
              <a:buFont typeface="Wingdings" panose="05000000000000000000" pitchFamily="2" charset="2"/>
              <a:buChar char="q"/>
            </a:pPr>
            <a:r>
              <a:rPr lang="en-US" sz="2800" dirty="0" smtClean="0">
                <a:solidFill>
                  <a:schemeClr val="bg2">
                    <a:lumMod val="50000"/>
                  </a:schemeClr>
                </a:solidFill>
              </a:rPr>
              <a:t>Precuneus is at the hub of DNM</a:t>
            </a:r>
          </a:p>
          <a:p>
            <a:pPr marL="484632" indent="-457200">
              <a:buFont typeface="Arial" panose="020B0604020202020204" pitchFamily="34" charset="0"/>
              <a:buChar char="•"/>
            </a:pPr>
            <a:r>
              <a:rPr lang="en-US" sz="2800" dirty="0" smtClean="0">
                <a:solidFill>
                  <a:schemeClr val="bg2">
                    <a:lumMod val="50000"/>
                  </a:schemeClr>
                </a:solidFill>
              </a:rPr>
              <a:t>episodic memory</a:t>
            </a:r>
          </a:p>
          <a:p>
            <a:pPr marL="484632" indent="-457200">
              <a:buFont typeface="Arial" panose="020B0604020202020204" pitchFamily="34" charset="0"/>
              <a:buChar char="•"/>
            </a:pPr>
            <a:r>
              <a:rPr lang="en-US" sz="2800" dirty="0" smtClean="0">
                <a:solidFill>
                  <a:schemeClr val="bg2">
                    <a:lumMod val="50000"/>
                  </a:schemeClr>
                </a:solidFill>
              </a:rPr>
              <a:t>Self-awareness</a:t>
            </a:r>
            <a:endParaRPr lang="en-US" sz="2800" dirty="0">
              <a:solidFill>
                <a:schemeClr val="bg2">
                  <a:lumMod val="50000"/>
                </a:schemeClr>
              </a:solidFill>
            </a:endParaRPr>
          </a:p>
          <a:p>
            <a:pPr marL="484632" indent="-457200">
              <a:buFont typeface="Arial" panose="020B0604020202020204" pitchFamily="34" charset="0"/>
              <a:buChar char="•"/>
            </a:pPr>
            <a:r>
              <a:rPr lang="en-US" sz="2800" dirty="0" smtClean="0">
                <a:solidFill>
                  <a:schemeClr val="bg2">
                    <a:lumMod val="50000"/>
                  </a:schemeClr>
                </a:solidFill>
              </a:rPr>
              <a:t>Visual memory</a:t>
            </a:r>
          </a:p>
          <a:p>
            <a:pPr marL="484632" indent="-457200">
              <a:buFont typeface="Arial" panose="020B0604020202020204" pitchFamily="34" charset="0"/>
              <a:buChar char="•"/>
            </a:pPr>
            <a:r>
              <a:rPr lang="en-US" sz="2800" dirty="0" smtClean="0">
                <a:solidFill>
                  <a:schemeClr val="bg2">
                    <a:lumMod val="50000"/>
                  </a:schemeClr>
                </a:solidFill>
              </a:rPr>
              <a:t>Taking a third person perspective of one self</a:t>
            </a:r>
          </a:p>
          <a:p>
            <a:pPr marL="484632" indent="-457200">
              <a:buFont typeface="Arial" panose="020B0604020202020204" pitchFamily="34" charset="0"/>
              <a:buChar char="•"/>
            </a:pPr>
            <a:r>
              <a:rPr lang="en-US" sz="2800" dirty="0" smtClean="0">
                <a:solidFill>
                  <a:schemeClr val="bg2">
                    <a:lumMod val="50000"/>
                  </a:schemeClr>
                </a:solidFill>
              </a:rPr>
              <a:t>May be more active in lucid dreams</a:t>
            </a:r>
          </a:p>
          <a:p>
            <a:endParaRPr lang="en-US" sz="2000" dirty="0" smtClean="0">
              <a:solidFill>
                <a:schemeClr val="bg2">
                  <a:lumMod val="50000"/>
                </a:schemeClr>
              </a:solidFill>
            </a:endParaRPr>
          </a:p>
          <a:p>
            <a:r>
              <a:rPr lang="en-US" sz="2000" dirty="0" smtClean="0">
                <a:solidFill>
                  <a:schemeClr val="bg2">
                    <a:lumMod val="50000"/>
                  </a:schemeClr>
                </a:solidFill>
              </a:rPr>
              <a:t>This is new research with much to be learned- not entirely accepted yet</a:t>
            </a:r>
          </a:p>
          <a:p>
            <a:endParaRPr lang="en-US" sz="2000" dirty="0" smtClean="0">
              <a:solidFill>
                <a:schemeClr val="bg2">
                  <a:lumMod val="50000"/>
                </a:schemeClr>
              </a:solidFill>
            </a:endParaRPr>
          </a:p>
          <a:p>
            <a:endParaRPr lang="en-US" sz="3200" dirty="0" smtClean="0">
              <a:solidFill>
                <a:prstClr val="black"/>
              </a:solidFill>
            </a:endParaRPr>
          </a:p>
          <a:p>
            <a:endParaRPr lang="en-US" sz="3200" dirty="0" smtClean="0">
              <a:solidFill>
                <a:prstClr val="black"/>
              </a:solidFill>
            </a:endParaRPr>
          </a:p>
        </p:txBody>
      </p:sp>
    </p:spTree>
    <p:extLst>
      <p:ext uri="{BB962C8B-B14F-4D97-AF65-F5344CB8AC3E}">
        <p14:creationId xmlns:p14="http://schemas.microsoft.com/office/powerpoint/2010/main" val="28013497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6984" y="848693"/>
            <a:ext cx="4742688" cy="1143000"/>
          </a:xfrm>
        </p:spPr>
        <p:txBody>
          <a:bodyPr>
            <a:normAutofit fontScale="90000"/>
          </a:bodyPr>
          <a:lstStyle/>
          <a:p>
            <a:r>
              <a:rPr lang="en-US" sz="3200" b="1" dirty="0" smtClean="0">
                <a:solidFill>
                  <a:schemeClr val="tx2">
                    <a:lumMod val="60000"/>
                    <a:lumOff val="40000"/>
                  </a:schemeClr>
                </a:solidFill>
                <a:effectLst/>
              </a:rPr>
              <a:t>M</a:t>
            </a:r>
            <a:r>
              <a:rPr lang="en-US" sz="2800" b="1" dirty="0" smtClean="0">
                <a:solidFill>
                  <a:schemeClr val="tx2">
                    <a:lumMod val="60000"/>
                    <a:lumOff val="40000"/>
                  </a:schemeClr>
                </a:solidFill>
                <a:effectLst/>
              </a:rPr>
              <a:t>irror </a:t>
            </a:r>
            <a:r>
              <a:rPr lang="en-US" sz="3200" b="1" dirty="0" smtClean="0">
                <a:solidFill>
                  <a:schemeClr val="tx2">
                    <a:lumMod val="60000"/>
                    <a:lumOff val="40000"/>
                  </a:schemeClr>
                </a:solidFill>
                <a:effectLst/>
              </a:rPr>
              <a:t>N</a:t>
            </a:r>
            <a:r>
              <a:rPr lang="en-US" sz="2800" b="1" dirty="0" smtClean="0">
                <a:solidFill>
                  <a:schemeClr val="tx2">
                    <a:lumMod val="60000"/>
                    <a:lumOff val="40000"/>
                  </a:schemeClr>
                </a:solidFill>
                <a:effectLst/>
              </a:rPr>
              <a:t>eurons</a:t>
            </a:r>
            <a:r>
              <a:rPr lang="en-US" sz="2400" dirty="0" smtClean="0"/>
              <a:t> </a:t>
            </a:r>
            <a:br>
              <a:rPr lang="en-US" sz="2400" dirty="0" smtClean="0"/>
            </a:br>
            <a:r>
              <a:rPr lang="en-US" sz="2000" dirty="0" smtClean="0">
                <a:effectLst/>
              </a:rPr>
              <a:t>a fascinating new area in the early stages of study</a:t>
            </a:r>
            <a:br>
              <a:rPr lang="en-US" sz="2000" dirty="0" smtClean="0">
                <a:effectLst/>
              </a:rPr>
            </a:br>
            <a:r>
              <a:rPr lang="en-US" sz="2000" dirty="0" smtClean="0">
                <a:effectLst/>
              </a:rPr>
              <a:t/>
            </a:r>
            <a:br>
              <a:rPr lang="en-US" sz="2000" dirty="0" smtClean="0">
                <a:effectLst/>
              </a:rPr>
            </a:br>
            <a:r>
              <a:rPr lang="en-US" sz="2000" b="1" dirty="0" smtClean="0">
                <a:effectLst/>
                <a:latin typeface="Felix Titling" pitchFamily="82" charset="0"/>
              </a:rPr>
              <a:t/>
            </a:r>
            <a:br>
              <a:rPr lang="en-US" sz="2000" b="1" dirty="0" smtClean="0">
                <a:effectLst/>
                <a:latin typeface="Felix Titling" pitchFamily="82" charset="0"/>
              </a:rPr>
            </a:br>
            <a:r>
              <a:rPr lang="en-US" sz="2000" b="1" dirty="0" smtClean="0">
                <a:effectLst>
                  <a:outerShdw blurRad="38100" dist="38100" dir="2700000" algn="tl">
                    <a:srgbClr val="000000">
                      <a:alpha val="43137"/>
                    </a:srgbClr>
                  </a:outerShdw>
                </a:effectLst>
                <a:latin typeface="Felix Titling" pitchFamily="82" charset="0"/>
              </a:rPr>
              <a:t> </a:t>
            </a:r>
            <a:r>
              <a:rPr lang="en-US" sz="2000" dirty="0" smtClean="0">
                <a:effectLst/>
                <a:latin typeface="+mn-lt"/>
              </a:rPr>
              <a:t/>
            </a:r>
            <a:br>
              <a:rPr lang="en-US" sz="2000" dirty="0" smtClean="0">
                <a:effectLst/>
                <a:latin typeface="+mn-lt"/>
              </a:rPr>
            </a:br>
            <a:r>
              <a:rPr lang="en-US" sz="2000" dirty="0" smtClean="0">
                <a:effectLst/>
                <a:latin typeface="+mn-lt"/>
              </a:rPr>
              <a:t/>
            </a:r>
            <a:br>
              <a:rPr lang="en-US" sz="2000" dirty="0" smtClean="0">
                <a:effectLst/>
                <a:latin typeface="+mn-lt"/>
              </a:rPr>
            </a:br>
            <a:endParaRPr lang="en-US" sz="2000" dirty="0">
              <a:effectLst/>
              <a:latin typeface="+mn-lt"/>
            </a:endParaRPr>
          </a:p>
        </p:txBody>
      </p:sp>
      <p:sp>
        <p:nvSpPr>
          <p:cNvPr id="3" name="Content Placeholder 2"/>
          <p:cNvSpPr>
            <a:spLocks noGrp="1"/>
          </p:cNvSpPr>
          <p:nvPr>
            <p:ph idx="1"/>
          </p:nvPr>
        </p:nvSpPr>
        <p:spPr>
          <a:xfrm>
            <a:off x="990600" y="3684327"/>
            <a:ext cx="7848600" cy="3733800"/>
          </a:xfrm>
        </p:spPr>
        <p:txBody>
          <a:bodyPr>
            <a:normAutofit/>
          </a:bodyPr>
          <a:lstStyle/>
          <a:p>
            <a:pPr>
              <a:buNone/>
            </a:pPr>
            <a:endParaRPr lang="en-US" sz="3300" dirty="0" smtClean="0"/>
          </a:p>
          <a:p>
            <a:pPr>
              <a:buNone/>
            </a:pPr>
            <a:r>
              <a:rPr lang="en-US" sz="1800" b="1" dirty="0" smtClean="0">
                <a:solidFill>
                  <a:srgbClr val="002060"/>
                </a:solidFill>
                <a:latin typeface="+mj-lt"/>
              </a:rPr>
              <a:t>See Monkey,  See Monkey Do</a:t>
            </a:r>
          </a:p>
          <a:p>
            <a:pPr>
              <a:buNone/>
            </a:pPr>
            <a:r>
              <a:rPr lang="en-US" sz="1200" dirty="0" smtClean="0">
                <a:solidFill>
                  <a:srgbClr val="66CCFF"/>
                </a:solidFill>
                <a:hlinkClick r:id="rId2"/>
              </a:rPr>
              <a:t>http://www.pbs.org/wgbh/nova/education/body/mirror-neurons.html</a:t>
            </a:r>
            <a:endParaRPr lang="en-US" sz="1200" dirty="0" smtClean="0">
              <a:solidFill>
                <a:srgbClr val="66CCFF"/>
              </a:solidFill>
            </a:endParaRPr>
          </a:p>
          <a:p>
            <a:pPr>
              <a:buNone/>
            </a:pPr>
            <a:r>
              <a:rPr lang="en-US" sz="1800" b="1" dirty="0" smtClean="0">
                <a:solidFill>
                  <a:srgbClr val="002060"/>
                </a:solidFill>
              </a:rPr>
              <a:t>Mirror Neurons and Intention</a:t>
            </a:r>
          </a:p>
          <a:p>
            <a:pPr>
              <a:buNone/>
            </a:pPr>
            <a:r>
              <a:rPr lang="en-US" sz="1200" dirty="0" smtClean="0">
                <a:hlinkClick r:id="rId3"/>
              </a:rPr>
              <a:t>http://www.youtube.com/watch?v=Tq1-ZxV9Dc4</a:t>
            </a:r>
            <a:endParaRPr lang="en-US" sz="1200" dirty="0" smtClean="0"/>
          </a:p>
          <a:p>
            <a:pPr>
              <a:buNone/>
            </a:pPr>
            <a:r>
              <a:rPr lang="en-US" sz="1600" dirty="0" smtClean="0"/>
              <a:t>&gt;&gt;&gt; Did he prime me to want water,  or were my mirror neurons imitating him?</a:t>
            </a:r>
            <a:endParaRPr lang="en-US" sz="1400" dirty="0" smtClean="0">
              <a:solidFill>
                <a:schemeClr val="tx2">
                  <a:lumMod val="60000"/>
                  <a:lumOff val="40000"/>
                </a:schemeClr>
              </a:solidFill>
            </a:endParaRPr>
          </a:p>
          <a:p>
            <a:pPr>
              <a:buNone/>
            </a:pPr>
            <a:r>
              <a:rPr lang="en-US" sz="1400" dirty="0" smtClean="0">
                <a:solidFill>
                  <a:schemeClr val="tx2">
                    <a:lumMod val="60000"/>
                    <a:lumOff val="40000"/>
                  </a:schemeClr>
                </a:solidFill>
              </a:rPr>
              <a:t>Podcasters, Stuff You Should Know explain mirror neurons:  </a:t>
            </a:r>
          </a:p>
          <a:p>
            <a:pPr>
              <a:buNone/>
            </a:pPr>
            <a:r>
              <a:rPr lang="en-US" sz="1000" dirty="0" smtClean="0">
                <a:hlinkClick r:id="rId4"/>
              </a:rPr>
              <a:t>http://science.discovery.com/tv-shows/stuff-you-should-know/videos/stuff-you-should-know-mirror-neurons.htm</a:t>
            </a:r>
            <a:endParaRPr lang="en-US" sz="1000" dirty="0" smtClean="0"/>
          </a:p>
          <a:p>
            <a:pPr>
              <a:buNone/>
            </a:pPr>
            <a:endParaRPr lang="en-US" sz="1200" dirty="0" smtClean="0"/>
          </a:p>
          <a:p>
            <a:pPr>
              <a:buNone/>
            </a:pPr>
            <a:endParaRPr lang="en-US" sz="2000" dirty="0" smtClean="0"/>
          </a:p>
          <a:p>
            <a:pPr>
              <a:buNone/>
            </a:pPr>
            <a:endParaRPr lang="en-US" sz="2000" dirty="0"/>
          </a:p>
        </p:txBody>
      </p:sp>
      <p:pic>
        <p:nvPicPr>
          <p:cNvPr id="1026" name="Picture 2" descr="https://encrypted-tbn0.gstatic.com/images?q=tbn:ANd9GcTUo3Fa5urSBABsWd45trIEgWFFX3Y2pXL2Tm71lYaM_RReWN7K"/>
          <p:cNvPicPr>
            <a:picLocks noChangeAspect="1" noChangeArrowheads="1"/>
          </p:cNvPicPr>
          <p:nvPr/>
        </p:nvPicPr>
        <p:blipFill>
          <a:blip r:embed="rId5" cstate="print"/>
          <a:srcRect/>
          <a:stretch>
            <a:fillRect/>
          </a:stretch>
        </p:blipFill>
        <p:spPr bwMode="auto">
          <a:xfrm>
            <a:off x="5741003" y="3124200"/>
            <a:ext cx="3390446" cy="1905000"/>
          </a:xfrm>
          <a:prstGeom prst="rect">
            <a:avLst/>
          </a:prstGeom>
          <a:noFill/>
        </p:spPr>
      </p:pic>
      <p:pic>
        <p:nvPicPr>
          <p:cNvPr id="1028" name="Picture 4" descr="https://encrypted-tbn3.gstatic.com/images?q=tbn:ANd9GcTmaTw3B0Xjg_2OMEIR_e2i5aXqG-Fhb6ucpXWf-vWRki2aOBYx"/>
          <p:cNvPicPr>
            <a:picLocks noChangeAspect="1" noChangeArrowheads="1"/>
          </p:cNvPicPr>
          <p:nvPr/>
        </p:nvPicPr>
        <p:blipFill>
          <a:blip r:embed="rId6" cstate="print"/>
          <a:srcRect l="5890" t="12387" r="5890"/>
          <a:stretch>
            <a:fillRect/>
          </a:stretch>
        </p:blipFill>
        <p:spPr bwMode="auto">
          <a:xfrm>
            <a:off x="1447800" y="304800"/>
            <a:ext cx="2362200" cy="1115393"/>
          </a:xfrm>
          <a:prstGeom prst="rect">
            <a:avLst/>
          </a:prstGeom>
          <a:noFill/>
        </p:spPr>
      </p:pic>
      <p:sp>
        <p:nvSpPr>
          <p:cNvPr id="6" name="TextBox 5"/>
          <p:cNvSpPr txBox="1"/>
          <p:nvPr/>
        </p:nvSpPr>
        <p:spPr>
          <a:xfrm>
            <a:off x="1295400" y="1676400"/>
            <a:ext cx="7543800" cy="923330"/>
          </a:xfrm>
          <a:prstGeom prst="rect">
            <a:avLst/>
          </a:prstGeom>
          <a:noFill/>
          <a:ln w="25400" cmpd="dbl">
            <a:solidFill>
              <a:srgbClr val="7030A0"/>
            </a:solidFill>
          </a:ln>
        </p:spPr>
        <p:txBody>
          <a:bodyPr wrap="square" rtlCol="0" anchor="ctr" anchorCtr="0">
            <a:spAutoFit/>
          </a:bodyPr>
          <a:lstStyle/>
          <a:p>
            <a:r>
              <a:rPr lang="en-US" dirty="0">
                <a:solidFill>
                  <a:prstClr val="black"/>
                </a:solidFill>
              </a:rPr>
              <a:t> Mirror neurons do not mean these neurons have a Theory of Mind/empathy</a:t>
            </a:r>
          </a:p>
          <a:p>
            <a:pPr marL="285750" indent="-285750">
              <a:buFont typeface="Arial" panose="020B0604020202020204" pitchFamily="34" charset="0"/>
              <a:buChar char="•"/>
            </a:pPr>
            <a:r>
              <a:rPr lang="en-US" dirty="0">
                <a:solidFill>
                  <a:prstClr val="black"/>
                </a:solidFill>
              </a:rPr>
              <a:t>One theory is mirror neurons merely facilitate learning through imitation</a:t>
            </a:r>
          </a:p>
          <a:p>
            <a:pPr marL="285750" indent="-285750">
              <a:buFont typeface="Arial" panose="020B0604020202020204" pitchFamily="34" charset="0"/>
              <a:buChar char="•"/>
            </a:pPr>
            <a:r>
              <a:rPr lang="en-US" dirty="0">
                <a:solidFill>
                  <a:srgbClr val="242852">
                    <a:lumMod val="60000"/>
                    <a:lumOff val="40000"/>
                  </a:srgbClr>
                </a:solidFill>
              </a:rPr>
              <a:t>The TPJ is not part of the mirror neuron network  (Rebecca Saxe research)</a:t>
            </a:r>
          </a:p>
        </p:txBody>
      </p:sp>
      <p:sp>
        <p:nvSpPr>
          <p:cNvPr id="4" name="Rectangle 3"/>
          <p:cNvSpPr/>
          <p:nvPr/>
        </p:nvSpPr>
        <p:spPr>
          <a:xfrm>
            <a:off x="1377950" y="2926447"/>
            <a:ext cx="2286000" cy="646331"/>
          </a:xfrm>
          <a:prstGeom prst="rect">
            <a:avLst/>
          </a:prstGeom>
        </p:spPr>
        <p:txBody>
          <a:bodyPr>
            <a:spAutoFit/>
          </a:bodyPr>
          <a:lstStyle/>
          <a:p>
            <a:pPr marL="365760" indent="-283464">
              <a:spcBef>
                <a:spcPts val="600"/>
              </a:spcBef>
              <a:buClr>
                <a:srgbClr val="629DD1"/>
              </a:buClr>
              <a:buSzPct val="80000"/>
            </a:pPr>
            <a:r>
              <a:rPr lang="en-US" b="1" dirty="0">
                <a:solidFill>
                  <a:srgbClr val="002060"/>
                </a:solidFill>
              </a:rPr>
              <a:t>Why do we cry at the movies?</a:t>
            </a:r>
          </a:p>
        </p:txBody>
      </p:sp>
    </p:spTree>
    <p:extLst>
      <p:ext uri="{BB962C8B-B14F-4D97-AF65-F5344CB8AC3E}">
        <p14:creationId xmlns:p14="http://schemas.microsoft.com/office/powerpoint/2010/main" val="10477580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990600"/>
            <a:ext cx="5398295" cy="2421464"/>
          </a:xfrm>
        </p:spPr>
        <p:txBody>
          <a:bodyPr/>
          <a:lstStyle/>
          <a:p>
            <a:pPr lvl="0" defTabSz="914400">
              <a:spcBef>
                <a:spcPts val="0"/>
              </a:spcBef>
              <a:defRPr/>
            </a:pPr>
            <a:r>
              <a:rPr lang="en-US" b="1" kern="0" spc="-100" dirty="0">
                <a:ln>
                  <a:noFill/>
                </a:ln>
                <a:solidFill>
                  <a:prstClr val="white"/>
                </a:solidFill>
                <a:effectLst>
                  <a:outerShdw blurRad="38100" dist="38100" dir="2700000" algn="tl">
                    <a:srgbClr val="000000">
                      <a:alpha val="43137"/>
                    </a:srgbClr>
                  </a:outerShdw>
                </a:effectLst>
              </a:rPr>
              <a:t>Reality </a:t>
            </a:r>
            <a:br>
              <a:rPr lang="en-US" b="1" kern="0" spc="-100" dirty="0">
                <a:ln>
                  <a:noFill/>
                </a:ln>
                <a:solidFill>
                  <a:prstClr val="white"/>
                </a:solidFill>
                <a:effectLst>
                  <a:outerShdw blurRad="38100" dist="38100" dir="2700000" algn="tl">
                    <a:srgbClr val="000000">
                      <a:alpha val="43137"/>
                    </a:srgbClr>
                  </a:outerShdw>
                </a:effectLst>
              </a:rPr>
            </a:br>
            <a:r>
              <a:rPr lang="en-US" b="1" kern="0" spc="-100" dirty="0">
                <a:ln>
                  <a:noFill/>
                </a:ln>
                <a:solidFill>
                  <a:prstClr val="white"/>
                </a:solidFill>
                <a:effectLst>
                  <a:outerShdw blurRad="38100" dist="38100" dir="2700000" algn="tl">
                    <a:srgbClr val="000000">
                      <a:alpha val="43137"/>
                    </a:srgbClr>
                  </a:outerShdw>
                </a:effectLst>
              </a:rPr>
              <a:t>Attention</a:t>
            </a:r>
            <a:br>
              <a:rPr lang="en-US" b="1" kern="0" spc="-100" dirty="0">
                <a:ln>
                  <a:noFill/>
                </a:ln>
                <a:solidFill>
                  <a:prstClr val="white"/>
                </a:solidFill>
                <a:effectLst>
                  <a:outerShdw blurRad="38100" dist="38100" dir="2700000" algn="tl">
                    <a:srgbClr val="000000">
                      <a:alpha val="43137"/>
                    </a:srgbClr>
                  </a:outerShdw>
                </a:effectLst>
              </a:rPr>
            </a:br>
            <a:r>
              <a:rPr lang="en-US" b="1" kern="0" spc="-100" dirty="0">
                <a:ln>
                  <a:noFill/>
                </a:ln>
                <a:solidFill>
                  <a:prstClr val="white"/>
                </a:solidFill>
                <a:effectLst>
                  <a:outerShdw blurRad="38100" dist="38100" dir="2700000" algn="tl">
                    <a:srgbClr val="000000">
                      <a:alpha val="43137"/>
                    </a:srgbClr>
                  </a:outerShdw>
                </a:effectLst>
              </a:rPr>
              <a:t>Memory</a:t>
            </a:r>
            <a:r>
              <a:rPr lang="en-US" sz="1800" kern="0" cap="none" dirty="0">
                <a:ln>
                  <a:noFill/>
                </a:ln>
                <a:solidFill>
                  <a:prstClr val="white"/>
                </a:solidFill>
              </a:rPr>
              <a:t/>
            </a:r>
            <a:br>
              <a:rPr lang="en-US" sz="1800" kern="0" cap="none" dirty="0">
                <a:ln>
                  <a:noFill/>
                </a:ln>
                <a:solidFill>
                  <a:prstClr val="white"/>
                </a:solidFill>
              </a:rPr>
            </a:b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505200"/>
            <a:ext cx="3206750"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0" y="2551837"/>
            <a:ext cx="4572000" cy="369332"/>
          </a:xfrm>
          <a:prstGeom prst="rect">
            <a:avLst/>
          </a:prstGeom>
        </p:spPr>
        <p:txBody>
          <a:bodyPr>
            <a:spAutoFit/>
          </a:bodyPr>
          <a:lstStyle/>
          <a:p>
            <a:pPr>
              <a:defRPr/>
            </a:pPr>
            <a:endParaRPr lang="en-US" kern="0" dirty="0">
              <a:solidFill>
                <a:prstClr val="white"/>
              </a:solidFill>
            </a:endParaRPr>
          </a:p>
        </p:txBody>
      </p:sp>
      <p:sp>
        <p:nvSpPr>
          <p:cNvPr id="6" name="Rectangle 5"/>
          <p:cNvSpPr/>
          <p:nvPr/>
        </p:nvSpPr>
        <p:spPr>
          <a:xfrm>
            <a:off x="5181600" y="6126485"/>
            <a:ext cx="3522759" cy="461665"/>
          </a:xfrm>
          <a:prstGeom prst="rect">
            <a:avLst/>
          </a:prstGeom>
        </p:spPr>
        <p:txBody>
          <a:bodyPr wrap="none">
            <a:spAutoFit/>
          </a:bodyPr>
          <a:lstStyle/>
          <a:p>
            <a:r>
              <a:rPr lang="en-US" sz="2400" dirty="0">
                <a:solidFill>
                  <a:srgbClr val="7030A0"/>
                </a:solidFill>
              </a:rPr>
              <a:t>why do dreams seem real?</a:t>
            </a:r>
          </a:p>
        </p:txBody>
      </p:sp>
    </p:spTree>
    <p:extLst>
      <p:ext uri="{BB962C8B-B14F-4D97-AF65-F5344CB8AC3E}">
        <p14:creationId xmlns:p14="http://schemas.microsoft.com/office/powerpoint/2010/main" val="12255248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600000" scaled="0"/>
          <a:tileRect/>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1524000" y="152400"/>
            <a:ext cx="7010400" cy="1078622"/>
          </a:xfrm>
        </p:spPr>
        <p:txBody>
          <a:bodyPr/>
          <a:lstStyle/>
          <a:p>
            <a:r>
              <a:rPr lang="en-US" dirty="0" smtClean="0"/>
              <a:t>The attention span of a goldfish</a:t>
            </a:r>
            <a:endParaRPr lang="en-US" dirty="0"/>
          </a:p>
        </p:txBody>
      </p:sp>
      <p:sp>
        <p:nvSpPr>
          <p:cNvPr id="8" name="Text Placeholder 7"/>
          <p:cNvSpPr>
            <a:spLocks noGrp="1"/>
          </p:cNvSpPr>
          <p:nvPr>
            <p:ph type="body" idx="2"/>
          </p:nvPr>
        </p:nvSpPr>
        <p:spPr>
          <a:xfrm>
            <a:off x="1600200" y="5638800"/>
            <a:ext cx="5334000" cy="698500"/>
          </a:xfrm>
        </p:spPr>
        <p:txBody>
          <a:bodyPr>
            <a:normAutofit/>
          </a:bodyPr>
          <a:lstStyle/>
          <a:p>
            <a:r>
              <a:rPr lang="en-US" sz="1800" dirty="0" smtClean="0"/>
              <a:t>Who has a longer attention span? </a:t>
            </a:r>
          </a:p>
          <a:p>
            <a:r>
              <a:rPr lang="en-US" sz="1800" dirty="0" smtClean="0"/>
              <a:t>A typical person or a tech-</a:t>
            </a:r>
            <a:r>
              <a:rPr lang="en-US" sz="1800" dirty="0" err="1" smtClean="0"/>
              <a:t>savvie</a:t>
            </a:r>
            <a:r>
              <a:rPr lang="en-US" sz="1800" dirty="0" smtClean="0"/>
              <a:t> person or  a goldfish?</a:t>
            </a:r>
            <a:endParaRPr lang="en-US" sz="1800"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24000" y="1447800"/>
            <a:ext cx="5753100" cy="2811828"/>
          </a:xfrm>
        </p:spPr>
      </p:pic>
    </p:spTree>
    <p:extLst>
      <p:ext uri="{BB962C8B-B14F-4D97-AF65-F5344CB8AC3E}">
        <p14:creationId xmlns:p14="http://schemas.microsoft.com/office/powerpoint/2010/main" val="1385087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a:t>
            </a:r>
            <a:endParaRPr lang="en-US" dirty="0"/>
          </a:p>
        </p:txBody>
      </p:sp>
      <p:sp>
        <p:nvSpPr>
          <p:cNvPr id="3" name="Content Placeholder 2"/>
          <p:cNvSpPr>
            <a:spLocks noGrp="1"/>
          </p:cNvSpPr>
          <p:nvPr>
            <p:ph sz="half" idx="4294967295"/>
          </p:nvPr>
        </p:nvSpPr>
        <p:spPr>
          <a:xfrm>
            <a:off x="1600200" y="1371600"/>
            <a:ext cx="8153400" cy="3992563"/>
          </a:xfrm>
        </p:spPr>
        <p:txBody>
          <a:bodyPr>
            <a:normAutofit fontScale="92500" lnSpcReduction="20000"/>
          </a:bodyPr>
          <a:lstStyle/>
          <a:p>
            <a:pPr marL="82296" indent="0">
              <a:buNone/>
            </a:pPr>
            <a:r>
              <a:rPr lang="en-US" sz="2000" b="1" dirty="0" smtClean="0"/>
              <a:t>Sustained</a:t>
            </a:r>
          </a:p>
          <a:p>
            <a:pPr marL="82296" indent="0">
              <a:buNone/>
            </a:pPr>
            <a:r>
              <a:rPr lang="en-US" sz="2000" b="1" dirty="0" smtClean="0"/>
              <a:t>Alternating/shifting</a:t>
            </a:r>
          </a:p>
          <a:p>
            <a:pPr marL="82296" indent="0">
              <a:buNone/>
            </a:pPr>
            <a:r>
              <a:rPr lang="en-US" sz="2000" b="1" dirty="0" smtClean="0"/>
              <a:t>Selective</a:t>
            </a:r>
          </a:p>
          <a:p>
            <a:r>
              <a:rPr lang="en-US" sz="2000" dirty="0" smtClean="0"/>
              <a:t>Ability to focus</a:t>
            </a:r>
          </a:p>
          <a:p>
            <a:pPr marL="82296" indent="0">
              <a:buNone/>
            </a:pPr>
            <a:r>
              <a:rPr lang="en-US" sz="2000" dirty="0" smtClean="0"/>
              <a:t>     like a highlighter helps us focus on certain</a:t>
            </a:r>
          </a:p>
          <a:p>
            <a:pPr marL="82296" indent="0">
              <a:buNone/>
            </a:pPr>
            <a:r>
              <a:rPr lang="en-US" sz="2000" dirty="0" smtClean="0"/>
              <a:t>      things and tune out others</a:t>
            </a:r>
          </a:p>
          <a:p>
            <a:pPr marL="82296" indent="0">
              <a:buNone/>
            </a:pPr>
            <a:endParaRPr lang="en-US" sz="2000" dirty="0" smtClean="0"/>
          </a:p>
          <a:p>
            <a:r>
              <a:rPr lang="en-US" sz="2000" dirty="0" smtClean="0"/>
              <a:t>Limited capacity</a:t>
            </a:r>
          </a:p>
          <a:p>
            <a:endParaRPr lang="en-US" sz="2000" dirty="0"/>
          </a:p>
          <a:p>
            <a:r>
              <a:rPr lang="en-US" sz="2000" dirty="0" smtClean="0"/>
              <a:t>Multi-tasking</a:t>
            </a:r>
          </a:p>
          <a:p>
            <a:pPr marL="82296" indent="0">
              <a:buNone/>
            </a:pPr>
            <a:endParaRPr lang="en-US" sz="2000" dirty="0" smtClean="0"/>
          </a:p>
          <a:p>
            <a:r>
              <a:rPr lang="en-US" sz="2000" dirty="0" smtClean="0"/>
              <a:t>Part of our biology and helps us survive</a:t>
            </a:r>
            <a:endParaRPr lang="en-US" sz="2000"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048000"/>
            <a:ext cx="2333625"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4160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rgbClr val="FF427B"/>
            </a:gs>
            <a:gs pos="17000">
              <a:srgbClr val="FF3399"/>
            </a:gs>
            <a:gs pos="44000">
              <a:srgbClr val="FF6633"/>
            </a:gs>
            <a:gs pos="65000">
              <a:srgbClr val="FFFF00"/>
            </a:gs>
            <a:gs pos="83000">
              <a:srgbClr val="01A78F"/>
            </a:gs>
            <a:gs pos="100000">
              <a:srgbClr val="3366FF"/>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46" t="7647" r="4048" b="16336"/>
          <a:stretch/>
        </p:blipFill>
        <p:spPr bwMode="auto">
          <a:xfrm>
            <a:off x="5112969" y="676894"/>
            <a:ext cx="3140381" cy="2523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normAutofit/>
          </a:bodyPr>
          <a:lstStyle/>
          <a:p>
            <a:r>
              <a:rPr lang="en-US" sz="3100" b="1" dirty="0" smtClean="0">
                <a:solidFill>
                  <a:schemeClr val="accent6">
                    <a:lumMod val="75000"/>
                  </a:schemeClr>
                </a:solidFill>
              </a:rPr>
              <a:t>Attention</a:t>
            </a:r>
            <a:r>
              <a:rPr lang="en-US" sz="2800" b="1" dirty="0" smtClean="0">
                <a:solidFill>
                  <a:schemeClr val="accent6">
                    <a:lumMod val="75000"/>
                  </a:schemeClr>
                </a:solidFill>
              </a:rPr>
              <a:t>	</a:t>
            </a:r>
            <a:endParaRPr lang="en-US" sz="2800" b="1" dirty="0">
              <a:solidFill>
                <a:schemeClr val="accent6">
                  <a:lumMod val="75000"/>
                </a:schemeClr>
              </a:solidFill>
            </a:endParaRPr>
          </a:p>
        </p:txBody>
      </p:sp>
      <p:sp>
        <p:nvSpPr>
          <p:cNvPr id="8" name="Content Placeholder 7"/>
          <p:cNvSpPr>
            <a:spLocks noGrp="1"/>
          </p:cNvSpPr>
          <p:nvPr>
            <p:ph idx="1"/>
          </p:nvPr>
        </p:nvSpPr>
        <p:spPr>
          <a:xfrm>
            <a:off x="1823530" y="1207532"/>
            <a:ext cx="5657088" cy="4800600"/>
          </a:xfrm>
        </p:spPr>
        <p:txBody>
          <a:bodyPr>
            <a:normAutofit/>
          </a:bodyPr>
          <a:lstStyle/>
          <a:p>
            <a:pPr>
              <a:buClr>
                <a:srgbClr val="C00000"/>
              </a:buClr>
              <a:buNone/>
            </a:pPr>
            <a:r>
              <a:rPr lang="en-US" sz="2000" dirty="0" smtClean="0"/>
              <a:t>Attention </a:t>
            </a:r>
          </a:p>
          <a:p>
            <a:pPr>
              <a:buClr>
                <a:srgbClr val="C00000"/>
              </a:buClr>
            </a:pPr>
            <a:r>
              <a:rPr lang="en-US" sz="2000" dirty="0" smtClean="0"/>
              <a:t>Focusing</a:t>
            </a:r>
          </a:p>
          <a:p>
            <a:pPr>
              <a:buClr>
                <a:srgbClr val="C00000"/>
              </a:buClr>
            </a:pPr>
            <a:r>
              <a:rPr lang="en-US" sz="2000" dirty="0" smtClean="0"/>
              <a:t>General resources</a:t>
            </a:r>
          </a:p>
          <a:p>
            <a:pPr>
              <a:buClr>
                <a:srgbClr val="C00000"/>
              </a:buClr>
            </a:pPr>
            <a:r>
              <a:rPr lang="en-US" sz="2000" dirty="0" smtClean="0"/>
              <a:t>Specificity of resources </a:t>
            </a:r>
          </a:p>
        </p:txBody>
      </p:sp>
      <p:sp>
        <p:nvSpPr>
          <p:cNvPr id="2" name="TextBox 1"/>
          <p:cNvSpPr txBox="1"/>
          <p:nvPr/>
        </p:nvSpPr>
        <p:spPr>
          <a:xfrm>
            <a:off x="1828802" y="2209800"/>
            <a:ext cx="184731" cy="923330"/>
          </a:xfrm>
          <a:prstGeom prst="rect">
            <a:avLst/>
          </a:prstGeom>
          <a:noFill/>
        </p:spPr>
        <p:txBody>
          <a:bodyPr wrap="none" rtlCol="0">
            <a:spAutoFit/>
          </a:bodyPr>
          <a:lstStyle/>
          <a:p>
            <a:endParaRPr lang="en-US" dirty="0">
              <a:solidFill>
                <a:prstClr val="black"/>
              </a:solidFill>
            </a:endParaRPr>
          </a:p>
          <a:p>
            <a:endParaRPr lang="en-US" dirty="0">
              <a:solidFill>
                <a:prstClr val="black"/>
              </a:solidFill>
            </a:endParaRPr>
          </a:p>
          <a:p>
            <a:endParaRPr lang="en-US" dirty="0">
              <a:solidFill>
                <a:prstClr val="black"/>
              </a:solidFill>
            </a:endParaRPr>
          </a:p>
        </p:txBody>
      </p:sp>
      <p:sp>
        <p:nvSpPr>
          <p:cNvPr id="6" name="TextBox 5"/>
          <p:cNvSpPr txBox="1"/>
          <p:nvPr/>
        </p:nvSpPr>
        <p:spPr>
          <a:xfrm>
            <a:off x="1025691" y="5681030"/>
            <a:ext cx="2208938" cy="615553"/>
          </a:xfrm>
          <a:prstGeom prst="rect">
            <a:avLst/>
          </a:prstGeom>
          <a:noFill/>
        </p:spPr>
        <p:txBody>
          <a:bodyPr wrap="none" rtlCol="0">
            <a:spAutoFit/>
          </a:bodyPr>
          <a:lstStyle/>
          <a:p>
            <a:endParaRPr lang="en-US" dirty="0">
              <a:solidFill>
                <a:prstClr val="black"/>
              </a:solidFill>
            </a:endParaRPr>
          </a:p>
          <a:p>
            <a:r>
              <a:rPr lang="en-US" sz="1600" dirty="0">
                <a:solidFill>
                  <a:prstClr val="black"/>
                </a:solidFill>
              </a:rPr>
              <a:t>Quirk </a:t>
            </a:r>
            <a:r>
              <a:rPr lang="en-US" sz="1600" dirty="0" smtClean="0">
                <a:solidFill>
                  <a:prstClr val="black"/>
                </a:solidFill>
              </a:rPr>
              <a:t>Video Magic Trick:</a:t>
            </a:r>
            <a:endParaRPr lang="en-US" sz="1600" dirty="0">
              <a:solidFill>
                <a:prstClr val="black"/>
              </a:solidFill>
            </a:endParaRPr>
          </a:p>
        </p:txBody>
      </p:sp>
      <p:sp>
        <p:nvSpPr>
          <p:cNvPr id="7" name="TextBox 6"/>
          <p:cNvSpPr txBox="1"/>
          <p:nvPr/>
        </p:nvSpPr>
        <p:spPr>
          <a:xfrm>
            <a:off x="1118820" y="3822106"/>
            <a:ext cx="7772398" cy="923330"/>
          </a:xfrm>
          <a:prstGeom prst="rect">
            <a:avLst/>
          </a:prstGeom>
          <a:noFill/>
        </p:spPr>
        <p:txBody>
          <a:bodyPr wrap="square" rtlCol="0">
            <a:spAutoFit/>
          </a:bodyPr>
          <a:lstStyle/>
          <a:p>
            <a:r>
              <a:rPr lang="en-US" dirty="0">
                <a:solidFill>
                  <a:prstClr val="black"/>
                </a:solidFill>
                <a:hlinkClick r:id="rId3"/>
              </a:rPr>
              <a:t>William James</a:t>
            </a:r>
            <a:r>
              <a:rPr lang="en-US" dirty="0">
                <a:solidFill>
                  <a:prstClr val="black"/>
                </a:solidFill>
              </a:rPr>
              <a:t>  </a:t>
            </a:r>
          </a:p>
          <a:p>
            <a:r>
              <a:rPr lang="en-US" dirty="0">
                <a:solidFill>
                  <a:prstClr val="black"/>
                </a:solidFill>
              </a:rPr>
              <a:t>“Attention is the taking possession of the mind, in clear and vivid form… It implies withdrawal from some things in order to deal effectively with others."</a:t>
            </a:r>
          </a:p>
        </p:txBody>
      </p:sp>
      <p:sp>
        <p:nvSpPr>
          <p:cNvPr id="9" name="TextBox 8"/>
          <p:cNvSpPr txBox="1"/>
          <p:nvPr/>
        </p:nvSpPr>
        <p:spPr>
          <a:xfrm>
            <a:off x="5219700" y="3175775"/>
            <a:ext cx="3671518" cy="646331"/>
          </a:xfrm>
          <a:prstGeom prst="rect">
            <a:avLst/>
          </a:prstGeom>
          <a:noFill/>
        </p:spPr>
        <p:txBody>
          <a:bodyPr wrap="none" rtlCol="0">
            <a:spAutoFit/>
          </a:bodyPr>
          <a:lstStyle/>
          <a:p>
            <a:r>
              <a:rPr lang="en-US" dirty="0">
                <a:solidFill>
                  <a:prstClr val="black"/>
                </a:solidFill>
              </a:rPr>
              <a:t>I didn’t hear you calling.  I can’t listen </a:t>
            </a:r>
          </a:p>
          <a:p>
            <a:r>
              <a:rPr lang="en-US" dirty="0">
                <a:solidFill>
                  <a:prstClr val="black"/>
                </a:solidFill>
              </a:rPr>
              <a:t>to </a:t>
            </a:r>
            <a:r>
              <a:rPr lang="en-US" b="1" dirty="0">
                <a:solidFill>
                  <a:prstClr val="black"/>
                </a:solidFill>
              </a:rPr>
              <a:t>everybody</a:t>
            </a:r>
            <a:r>
              <a:rPr lang="en-US" dirty="0">
                <a:solidFill>
                  <a:prstClr val="black"/>
                </a:solidFill>
              </a:rPr>
              <a:t> who yells at me.</a:t>
            </a:r>
          </a:p>
        </p:txBody>
      </p:sp>
      <p:sp>
        <p:nvSpPr>
          <p:cNvPr id="3" name="TextBox 2"/>
          <p:cNvSpPr txBox="1"/>
          <p:nvPr/>
        </p:nvSpPr>
        <p:spPr>
          <a:xfrm>
            <a:off x="1025691" y="6325742"/>
            <a:ext cx="8053058" cy="492443"/>
          </a:xfrm>
          <a:prstGeom prst="rect">
            <a:avLst/>
          </a:prstGeom>
          <a:noFill/>
        </p:spPr>
        <p:txBody>
          <a:bodyPr wrap="square" rtlCol="0">
            <a:spAutoFit/>
          </a:bodyPr>
          <a:lstStyle/>
          <a:p>
            <a:r>
              <a:rPr lang="en-US" sz="1200" dirty="0" smtClean="0">
                <a:hlinkClick r:id="rId4"/>
              </a:rPr>
              <a:t>https://www.youtube.com/watch?v=v3iPrBrGSJM&amp;list=PL1WmMN6zPoSznASYKavsMM9MScG14xNOl&amp;index=84</a:t>
            </a:r>
            <a:endParaRPr lang="en-US" sz="1200" dirty="0" smtClean="0"/>
          </a:p>
          <a:p>
            <a:endParaRPr lang="en-US" sz="1400" b="1" dirty="0"/>
          </a:p>
        </p:txBody>
      </p:sp>
      <p:sp>
        <p:nvSpPr>
          <p:cNvPr id="5" name="Rectangle 4"/>
          <p:cNvSpPr/>
          <p:nvPr/>
        </p:nvSpPr>
        <p:spPr>
          <a:xfrm>
            <a:off x="1118820" y="5674783"/>
            <a:ext cx="4411785"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Whodunit</a:t>
            </a:r>
            <a:r>
              <a:rPr kumimoji="0" lang="en-US" sz="1200" b="0" i="0" u="none" strike="noStrike" kern="0" cap="none" spc="0" normalizeH="0" baseline="0" noProof="0" dirty="0" smtClean="0">
                <a:ln>
                  <a:noFill/>
                </a:ln>
                <a:solidFill>
                  <a:prstClr val="black"/>
                </a:solidFill>
                <a:effectLst/>
                <a:uLnTx/>
                <a:uFillTx/>
              </a:rPr>
              <a:t>: </a:t>
            </a:r>
            <a:r>
              <a:rPr kumimoji="0" lang="en-US" sz="1200" b="0" i="0" u="none" strike="noStrike" kern="0" cap="none" spc="0" normalizeH="0" baseline="0" noProof="0" dirty="0" smtClean="0">
                <a:ln>
                  <a:noFill/>
                </a:ln>
                <a:solidFill>
                  <a:prstClr val="black"/>
                </a:solidFill>
                <a:effectLst/>
                <a:uLnTx/>
                <a:uFillTx/>
                <a:hlinkClick r:id="rId5"/>
              </a:rPr>
              <a:t>https://www.youtube.com/watch?v=S9WC-vWCkkU</a:t>
            </a:r>
            <a:endParaRPr kumimoji="0" lang="en-US"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5558068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42000">
              <a:srgbClr val="0087E6"/>
            </a:gs>
            <a:gs pos="100000">
              <a:srgbClr val="005CBF"/>
            </a:gs>
          </a:gsLst>
          <a:lin ang="18900000" scaled="0"/>
        </a:gra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2667000" y="2286000"/>
            <a:ext cx="6400800" cy="2286000"/>
          </a:xfrm>
        </p:spPr>
        <p:txBody>
          <a:bodyPr>
            <a:normAutofit fontScale="90000"/>
          </a:bodyPr>
          <a:lstStyle/>
          <a:p>
            <a:r>
              <a:rPr lang="en-US" dirty="0" smtClean="0">
                <a:solidFill>
                  <a:schemeClr val="accent5">
                    <a:lumMod val="50000"/>
                  </a:schemeClr>
                </a:solidFill>
              </a:rPr>
              <a:t>Is it possible to share thoughts?</a:t>
            </a:r>
            <a:br>
              <a:rPr lang="en-US" dirty="0" smtClean="0">
                <a:solidFill>
                  <a:schemeClr val="accent5">
                    <a:lumMod val="50000"/>
                  </a:schemeClr>
                </a:solidFill>
              </a:rPr>
            </a:br>
            <a:r>
              <a:rPr lang="en-US" dirty="0">
                <a:solidFill>
                  <a:schemeClr val="accent5">
                    <a:lumMod val="50000"/>
                  </a:schemeClr>
                </a:solidFill>
              </a:rPr>
              <a:t/>
            </a:r>
            <a:br>
              <a:rPr lang="en-US" dirty="0">
                <a:solidFill>
                  <a:schemeClr val="accent5">
                    <a:lumMod val="50000"/>
                  </a:schemeClr>
                </a:solidFill>
              </a:rPr>
            </a:br>
            <a:r>
              <a:rPr lang="en-US" dirty="0" smtClean="0">
                <a:solidFill>
                  <a:schemeClr val="accent5">
                    <a:lumMod val="50000"/>
                  </a:schemeClr>
                </a:solidFill>
              </a:rPr>
              <a:t>Can we share  </a:t>
            </a:r>
            <a:br>
              <a:rPr lang="en-US" dirty="0" smtClean="0">
                <a:solidFill>
                  <a:schemeClr val="accent5">
                    <a:lumMod val="50000"/>
                  </a:schemeClr>
                </a:solidFill>
              </a:rPr>
            </a:br>
            <a:r>
              <a:rPr lang="en-US" dirty="0" smtClean="0">
                <a:solidFill>
                  <a:schemeClr val="accent5">
                    <a:lumMod val="50000"/>
                  </a:schemeClr>
                </a:solidFill>
              </a:rPr>
              <a:t>dreams?</a:t>
            </a:r>
            <a:endParaRPr lang="en-US" dirty="0">
              <a:solidFill>
                <a:schemeClr val="accent5">
                  <a:lumMod val="50000"/>
                </a:schemeClr>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81000"/>
            <a:ext cx="285908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932"/>
          <a:stretch/>
        </p:blipFill>
        <p:spPr bwMode="auto">
          <a:xfrm>
            <a:off x="6774873" y="3962400"/>
            <a:ext cx="2133600" cy="253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74853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18000000" scaled="0"/>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3810000"/>
            <a:ext cx="343852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Callout 5"/>
          <p:cNvSpPr/>
          <p:nvPr/>
        </p:nvSpPr>
        <p:spPr>
          <a:xfrm rot="601023">
            <a:off x="2724167" y="1223973"/>
            <a:ext cx="5706381" cy="2796858"/>
          </a:xfrm>
          <a:prstGeom prst="cloudCallou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itle 2"/>
          <p:cNvSpPr>
            <a:spLocks noGrp="1"/>
          </p:cNvSpPr>
          <p:nvPr>
            <p:ph type="title"/>
          </p:nvPr>
        </p:nvSpPr>
        <p:spPr>
          <a:xfrm>
            <a:off x="1066799" y="543904"/>
            <a:ext cx="7940040" cy="1143000"/>
          </a:xfrm>
        </p:spPr>
        <p:txBody>
          <a:bodyPr>
            <a:normAutofit fontScale="90000"/>
          </a:bodyPr>
          <a:lstStyle/>
          <a:p>
            <a:r>
              <a:rPr lang="en-US" sz="4000" b="1" dirty="0" smtClean="0">
                <a:solidFill>
                  <a:srgbClr val="0070C0"/>
                </a:solidFill>
              </a:rPr>
              <a:t>Change Blindness</a:t>
            </a:r>
            <a:r>
              <a:rPr lang="en-US" sz="4000" b="1" dirty="0" smtClean="0">
                <a:solidFill>
                  <a:srgbClr val="002060"/>
                </a:solidFill>
              </a:rPr>
              <a:t/>
            </a:r>
            <a:br>
              <a:rPr lang="en-US" sz="4000" b="1" dirty="0" smtClean="0">
                <a:solidFill>
                  <a:srgbClr val="002060"/>
                </a:solidFill>
              </a:rPr>
            </a:br>
            <a:r>
              <a:rPr lang="en-US" sz="2200" dirty="0">
                <a:solidFill>
                  <a:schemeClr val="tx1"/>
                </a:solidFill>
                <a:effectLst/>
              </a:rPr>
              <a:t>A person can be unaware of something that is right in front of their eyes</a:t>
            </a:r>
            <a:br>
              <a:rPr lang="en-US" sz="2200" dirty="0">
                <a:solidFill>
                  <a:schemeClr val="tx1"/>
                </a:solidFill>
                <a:effectLst/>
              </a:rPr>
            </a:br>
            <a:r>
              <a:rPr lang="en-US" sz="2200" b="1" dirty="0">
                <a:solidFill>
                  <a:schemeClr val="tx1"/>
                </a:solidFill>
                <a:effectLst>
                  <a:outerShdw blurRad="38100" dist="38100" dir="2700000" algn="tl">
                    <a:srgbClr val="000000">
                      <a:alpha val="43137"/>
                    </a:srgbClr>
                  </a:outerShdw>
                </a:effectLst>
              </a:rPr>
              <a:t/>
            </a:r>
            <a:br>
              <a:rPr lang="en-US" sz="2200" b="1" dirty="0">
                <a:solidFill>
                  <a:schemeClr val="tx1"/>
                </a:solidFill>
                <a:effectLst>
                  <a:outerShdw blurRad="38100" dist="38100" dir="2700000" algn="tl">
                    <a:srgbClr val="000000">
                      <a:alpha val="43137"/>
                    </a:srgbClr>
                  </a:outerShdw>
                </a:effectLst>
              </a:rPr>
            </a:br>
            <a:endParaRPr lang="en-US" sz="4000" b="1" dirty="0">
              <a:solidFill>
                <a:schemeClr val="tx1"/>
              </a:solidFill>
            </a:endParaRPr>
          </a:p>
        </p:txBody>
      </p:sp>
      <p:sp>
        <p:nvSpPr>
          <p:cNvPr id="4" name="Rectangle 3"/>
          <p:cNvSpPr/>
          <p:nvPr/>
        </p:nvSpPr>
        <p:spPr>
          <a:xfrm rot="376791">
            <a:off x="3375367" y="1938945"/>
            <a:ext cx="4695563" cy="1590111"/>
          </a:xfrm>
          <a:prstGeom prst="rect">
            <a:avLst/>
          </a:prstGeom>
        </p:spPr>
        <p:txBody>
          <a:bodyPr wrap="square">
            <a:spAutoFit/>
          </a:bodyPr>
          <a:lstStyle/>
          <a:p>
            <a:r>
              <a:rPr lang="en-US" sz="2000" dirty="0">
                <a:solidFill>
                  <a:srgbClr val="002060"/>
                </a:solidFill>
              </a:rPr>
              <a:t>there is simply too much information for </a:t>
            </a:r>
          </a:p>
          <a:p>
            <a:r>
              <a:rPr lang="en-US" sz="2000" dirty="0">
                <a:solidFill>
                  <a:srgbClr val="002060"/>
                </a:solidFill>
              </a:rPr>
              <a:t>my brain to fully process and be aware </a:t>
            </a:r>
          </a:p>
          <a:p>
            <a:r>
              <a:rPr lang="en-US" sz="2000" dirty="0">
                <a:solidFill>
                  <a:srgbClr val="002060"/>
                </a:solidFill>
              </a:rPr>
              <a:t>of every single thing that happens in my </a:t>
            </a:r>
          </a:p>
          <a:p>
            <a:r>
              <a:rPr lang="en-US" sz="2000" dirty="0">
                <a:solidFill>
                  <a:srgbClr val="002060"/>
                </a:solidFill>
              </a:rPr>
              <a:t>immediate environment.</a:t>
            </a:r>
          </a:p>
          <a:p>
            <a:endParaRPr lang="en-US" dirty="0">
              <a:solidFill>
                <a:prstClr val="black"/>
              </a:solidFill>
            </a:endParaRPr>
          </a:p>
        </p:txBody>
      </p:sp>
      <p:sp>
        <p:nvSpPr>
          <p:cNvPr id="7" name="Rectangle 6"/>
          <p:cNvSpPr/>
          <p:nvPr/>
        </p:nvSpPr>
        <p:spPr>
          <a:xfrm>
            <a:off x="4876800" y="4590941"/>
            <a:ext cx="3962400" cy="1569660"/>
          </a:xfrm>
          <a:prstGeom prst="rect">
            <a:avLst/>
          </a:prstGeom>
        </p:spPr>
        <p:txBody>
          <a:bodyPr wrap="square">
            <a:spAutoFit/>
          </a:bodyPr>
          <a:lstStyle/>
          <a:p>
            <a:r>
              <a:rPr lang="en-US" sz="2000" dirty="0">
                <a:solidFill>
                  <a:srgbClr val="4A66AC">
                    <a:lumMod val="75000"/>
                  </a:srgbClr>
                </a:solidFill>
              </a:rPr>
              <a:t>In many cases, big shifts can happen in your visual field and you are never even aware of these changes. </a:t>
            </a:r>
          </a:p>
          <a:p>
            <a:pPr marL="285750" indent="-285750">
              <a:buFont typeface="Wingdings" panose="05000000000000000000" pitchFamily="2" charset="2"/>
              <a:buChar char="Ø"/>
            </a:pPr>
            <a:r>
              <a:rPr lang="en-US" dirty="0">
                <a:solidFill>
                  <a:prstClr val="black"/>
                </a:solidFill>
              </a:rPr>
              <a:t>Psychologists refer to this as </a:t>
            </a:r>
          </a:p>
          <a:p>
            <a:r>
              <a:rPr lang="en-US" dirty="0">
                <a:solidFill>
                  <a:prstClr val="black"/>
                </a:solidFill>
              </a:rPr>
              <a:t>         change blindness.</a:t>
            </a:r>
          </a:p>
        </p:txBody>
      </p:sp>
      <p:sp>
        <p:nvSpPr>
          <p:cNvPr id="8" name="TextBox 7"/>
          <p:cNvSpPr txBox="1"/>
          <p:nvPr/>
        </p:nvSpPr>
        <p:spPr>
          <a:xfrm>
            <a:off x="1351122" y="6354632"/>
            <a:ext cx="5400676" cy="276999"/>
          </a:xfrm>
          <a:prstGeom prst="rect">
            <a:avLst/>
          </a:prstGeom>
          <a:noFill/>
        </p:spPr>
        <p:txBody>
          <a:bodyPr wrap="square" rtlCol="0">
            <a:spAutoFit/>
          </a:bodyPr>
          <a:lstStyle/>
          <a:p>
            <a:r>
              <a:rPr lang="en-US" sz="1200" dirty="0">
                <a:solidFill>
                  <a:prstClr val="black"/>
                </a:solidFill>
              </a:rPr>
              <a:t>Whodunit: </a:t>
            </a:r>
            <a:r>
              <a:rPr lang="en-US" sz="1200" dirty="0">
                <a:solidFill>
                  <a:prstClr val="black"/>
                </a:solidFill>
                <a:hlinkClick r:id="rId3"/>
              </a:rPr>
              <a:t>https://www.youtube.com/watch?v=S9WC-vWCkkU</a:t>
            </a:r>
            <a:endParaRPr lang="en-US" sz="1200" dirty="0">
              <a:solidFill>
                <a:prstClr val="black"/>
              </a:solidFill>
            </a:endParaRPr>
          </a:p>
        </p:txBody>
      </p:sp>
    </p:spTree>
    <p:extLst>
      <p:ext uri="{BB962C8B-B14F-4D97-AF65-F5344CB8AC3E}">
        <p14:creationId xmlns:p14="http://schemas.microsoft.com/office/powerpoint/2010/main" val="40210619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18600000" scaled="0"/>
        </a:grad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This is a test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724" y="2633663"/>
            <a:ext cx="3648075" cy="201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819400" y="5935304"/>
            <a:ext cx="6705600" cy="646331"/>
          </a:xfrm>
          <a:prstGeom prst="rect">
            <a:avLst/>
          </a:prstGeom>
        </p:spPr>
        <p:txBody>
          <a:bodyPr wrap="square">
            <a:spAutoFit/>
          </a:bodyPr>
          <a:lstStyle/>
          <a:p>
            <a:pPr>
              <a:defRPr/>
            </a:pPr>
            <a:r>
              <a:rPr lang="en-US" kern="0" dirty="0">
                <a:solidFill>
                  <a:prstClr val="black"/>
                </a:solidFill>
              </a:rPr>
              <a:t>University of Chicago Video :   </a:t>
            </a:r>
            <a:r>
              <a:rPr lang="en-US" kern="0" dirty="0">
                <a:solidFill>
                  <a:prstClr val="black"/>
                </a:solidFill>
                <a:hlinkClick r:id="rId3"/>
              </a:rPr>
              <a:t>https://www.youtube.com/watch?v=IGQmdoK_ZfY</a:t>
            </a:r>
            <a:endParaRPr lang="en-US" kern="0" dirty="0">
              <a:solidFill>
                <a:prstClr val="black"/>
              </a:solidFill>
            </a:endParaRPr>
          </a:p>
        </p:txBody>
      </p:sp>
    </p:spTree>
    <p:extLst>
      <p:ext uri="{BB962C8B-B14F-4D97-AF65-F5344CB8AC3E}">
        <p14:creationId xmlns:p14="http://schemas.microsoft.com/office/powerpoint/2010/main" val="2734452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1371600" y="762000"/>
            <a:ext cx="7406640" cy="1472184"/>
          </a:xfrm>
        </p:spPr>
        <p:txBody>
          <a:bodyPr>
            <a:normAutofit fontScale="90000"/>
          </a:bodyPr>
          <a:lstStyle/>
          <a:p>
            <a:r>
              <a:rPr lang="en-US" dirty="0" smtClean="0">
                <a:solidFill>
                  <a:srgbClr val="002060"/>
                </a:solidFill>
              </a:rPr>
              <a:t>Change Blindness</a:t>
            </a:r>
            <a:br>
              <a:rPr lang="en-US" dirty="0" smtClean="0">
                <a:solidFill>
                  <a:srgbClr val="002060"/>
                </a:solidFill>
              </a:rPr>
            </a:br>
            <a:r>
              <a:rPr lang="en-US" sz="3600" dirty="0" smtClean="0">
                <a:solidFill>
                  <a:srgbClr val="002060"/>
                </a:solidFill>
              </a:rPr>
              <a:t>Why are we blind to change?</a:t>
            </a:r>
            <a:br>
              <a:rPr lang="en-US" sz="3600" dirty="0" smtClean="0">
                <a:solidFill>
                  <a:srgbClr val="002060"/>
                </a:solidFill>
              </a:rPr>
            </a:br>
            <a:r>
              <a:rPr lang="en-US" sz="3600" dirty="0" smtClean="0">
                <a:solidFill>
                  <a:srgbClr val="002060"/>
                </a:solidFill>
              </a:rPr>
              <a:t>If we miss the elephant in the room-</a:t>
            </a:r>
            <a:r>
              <a:rPr lang="en-US" sz="3600" dirty="0">
                <a:solidFill>
                  <a:srgbClr val="002060"/>
                </a:solidFill>
              </a:rPr>
              <a:t> </a:t>
            </a:r>
            <a:r>
              <a:rPr lang="en-US" sz="3600" dirty="0" smtClean="0">
                <a:solidFill>
                  <a:srgbClr val="002060"/>
                </a:solidFill>
              </a:rPr>
              <a:t/>
            </a:r>
            <a:br>
              <a:rPr lang="en-US" sz="3600" dirty="0" smtClean="0">
                <a:solidFill>
                  <a:srgbClr val="002060"/>
                </a:solidFill>
              </a:rPr>
            </a:br>
            <a:r>
              <a:rPr lang="en-US" sz="3600" dirty="0">
                <a:solidFill>
                  <a:srgbClr val="002060"/>
                </a:solidFill>
              </a:rPr>
              <a:t>	</a:t>
            </a:r>
            <a:r>
              <a:rPr lang="en-US" sz="3600" dirty="0" smtClean="0">
                <a:solidFill>
                  <a:srgbClr val="002060"/>
                </a:solidFill>
              </a:rPr>
              <a:t>What else do we miss?</a:t>
            </a:r>
            <a:endParaRPr lang="en-US" sz="3600" dirty="0">
              <a:solidFill>
                <a:srgbClr val="00206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362200"/>
            <a:ext cx="4950618"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498352" y="6195821"/>
            <a:ext cx="4843570" cy="369332"/>
          </a:xfrm>
          <a:prstGeom prst="rect">
            <a:avLst/>
          </a:prstGeom>
          <a:noFill/>
        </p:spPr>
        <p:txBody>
          <a:bodyPr wrap="none" rtlCol="0">
            <a:spAutoFit/>
          </a:bodyPr>
          <a:lstStyle/>
          <a:p>
            <a:r>
              <a:rPr lang="en-US" dirty="0">
                <a:solidFill>
                  <a:prstClr val="black"/>
                </a:solidFill>
                <a:hlinkClick r:id="rId3"/>
              </a:rPr>
              <a:t>http://www.youtube.com/watch?v=UtKt8YF7dgQ</a:t>
            </a:r>
            <a:endParaRPr lang="en-US" dirty="0">
              <a:solidFill>
                <a:prstClr val="black"/>
              </a:solidFill>
            </a:endParaRPr>
          </a:p>
        </p:txBody>
      </p:sp>
      <p:sp>
        <p:nvSpPr>
          <p:cNvPr id="3" name="TextBox 2"/>
          <p:cNvSpPr txBox="1"/>
          <p:nvPr/>
        </p:nvSpPr>
        <p:spPr>
          <a:xfrm>
            <a:off x="1439971" y="5562600"/>
            <a:ext cx="7149586" cy="646331"/>
          </a:xfrm>
          <a:prstGeom prst="rect">
            <a:avLst/>
          </a:prstGeom>
          <a:noFill/>
        </p:spPr>
        <p:txBody>
          <a:bodyPr wrap="none" rtlCol="0">
            <a:spAutoFit/>
          </a:bodyPr>
          <a:lstStyle/>
          <a:p>
            <a:r>
              <a:rPr lang="en-US" dirty="0">
                <a:solidFill>
                  <a:prstClr val="black"/>
                </a:solidFill>
              </a:rPr>
              <a:t>Looking isn’t the same as seeing. You have to focus attention to be aware.</a:t>
            </a:r>
          </a:p>
          <a:p>
            <a:r>
              <a:rPr lang="en-US" dirty="0">
                <a:solidFill>
                  <a:prstClr val="black"/>
                </a:solidFill>
              </a:rPr>
              <a:t>Dan Simons and the gorilla narrate about the study</a:t>
            </a:r>
          </a:p>
        </p:txBody>
      </p:sp>
    </p:spTree>
    <p:extLst>
      <p:ext uri="{BB962C8B-B14F-4D97-AF65-F5344CB8AC3E}">
        <p14:creationId xmlns:p14="http://schemas.microsoft.com/office/powerpoint/2010/main" val="4867334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8899" t="29167" r="18643" b="25346"/>
          <a:stretch/>
        </p:blipFill>
        <p:spPr>
          <a:xfrm>
            <a:off x="609600" y="1752600"/>
            <a:ext cx="3276600" cy="990600"/>
          </a:xfrm>
          <a:prstGeom prst="rect">
            <a:avLst/>
          </a:prstGeom>
        </p:spPr>
      </p:pic>
      <p:sp>
        <p:nvSpPr>
          <p:cNvPr id="3" name="Title 2"/>
          <p:cNvSpPr>
            <a:spLocks noGrp="1"/>
          </p:cNvSpPr>
          <p:nvPr>
            <p:ph type="title"/>
          </p:nvPr>
        </p:nvSpPr>
        <p:spPr>
          <a:xfrm>
            <a:off x="1295400" y="462516"/>
            <a:ext cx="7498080" cy="1143000"/>
          </a:xfrm>
        </p:spPr>
        <p:txBody>
          <a:bodyPr>
            <a:normAutofit fontScale="90000"/>
          </a:bodyPr>
          <a:lstStyle/>
          <a:p>
            <a:r>
              <a:rPr lang="en-US" sz="2200" b="1" dirty="0" smtClean="0">
                <a:solidFill>
                  <a:srgbClr val="002060"/>
                </a:solidFill>
              </a:rPr>
              <a:t>DREAM Theory (#3 of 6)</a:t>
            </a:r>
            <a:r>
              <a:rPr lang="en-US" sz="2400" b="1" dirty="0" smtClean="0">
                <a:solidFill>
                  <a:srgbClr val="002060"/>
                </a:solidFill>
              </a:rPr>
              <a:t/>
            </a:r>
            <a:br>
              <a:rPr lang="en-US" sz="2400" b="1" dirty="0" smtClean="0">
                <a:solidFill>
                  <a:srgbClr val="002060"/>
                </a:solidFill>
              </a:rPr>
            </a:br>
            <a:r>
              <a:rPr lang="en-US" sz="2700" b="1" dirty="0" smtClean="0">
                <a:solidFill>
                  <a:srgbClr val="002060"/>
                </a:solidFill>
              </a:rPr>
              <a:t>Francis Crick:</a:t>
            </a:r>
            <a:br>
              <a:rPr lang="en-US" sz="2700" b="1" dirty="0" smtClean="0">
                <a:solidFill>
                  <a:srgbClr val="002060"/>
                </a:solidFill>
              </a:rPr>
            </a:br>
            <a:r>
              <a:rPr lang="en-US" sz="2200" b="1" dirty="0" smtClean="0">
                <a:solidFill>
                  <a:srgbClr val="002060"/>
                </a:solidFill>
              </a:rPr>
              <a:t>Nobel in Physiology for discovering structure of DNA</a:t>
            </a:r>
            <a:r>
              <a:rPr lang="en-US" sz="2400" b="1" dirty="0" smtClean="0">
                <a:solidFill>
                  <a:srgbClr val="002060"/>
                </a:solidFill>
              </a:rPr>
              <a:t/>
            </a:r>
            <a:br>
              <a:rPr lang="en-US" sz="2400" b="1" dirty="0" smtClean="0">
                <a:solidFill>
                  <a:srgbClr val="002060"/>
                </a:solidFill>
              </a:rPr>
            </a:br>
            <a:r>
              <a:rPr lang="en-US" sz="2400" dirty="0" smtClean="0"/>
              <a:t/>
            </a:r>
            <a:br>
              <a:rPr lang="en-US" sz="2400" dirty="0" smtClean="0"/>
            </a:br>
            <a:r>
              <a:rPr lang="en-US" sz="2400" dirty="0" smtClean="0"/>
              <a:t> </a:t>
            </a:r>
            <a:r>
              <a:rPr lang="en-US" sz="2400" dirty="0" smtClean="0">
                <a:solidFill>
                  <a:srgbClr val="002060"/>
                </a:solidFill>
              </a:rPr>
              <a:t>Dreaming </a:t>
            </a:r>
            <a:r>
              <a:rPr lang="en-US" sz="2400" dirty="0">
                <a:solidFill>
                  <a:srgbClr val="002060"/>
                </a:solidFill>
              </a:rPr>
              <a:t>is Like Defragmenting Your Hard Drive</a:t>
            </a:r>
            <a:endParaRPr lang="en-US" dirty="0">
              <a:solidFill>
                <a:srgbClr val="002060"/>
              </a:solidFill>
            </a:endParaRPr>
          </a:p>
        </p:txBody>
      </p:sp>
      <p:sp>
        <p:nvSpPr>
          <p:cNvPr id="4" name="Content Placeholder 3"/>
          <p:cNvSpPr>
            <a:spLocks noGrp="1"/>
          </p:cNvSpPr>
          <p:nvPr>
            <p:ph idx="1"/>
          </p:nvPr>
        </p:nvSpPr>
        <p:spPr>
          <a:xfrm>
            <a:off x="1143000" y="3200400"/>
            <a:ext cx="7098792" cy="3200400"/>
          </a:xfrm>
        </p:spPr>
        <p:txBody>
          <a:bodyPr>
            <a:normAutofit/>
          </a:bodyPr>
          <a:lstStyle/>
          <a:p>
            <a:r>
              <a:rPr lang="en-US" sz="1800" dirty="0" smtClean="0"/>
              <a:t>"</a:t>
            </a:r>
            <a:r>
              <a:rPr lang="en-US" sz="1800" dirty="0"/>
              <a:t>we dream in order to forget." </a:t>
            </a:r>
            <a:endParaRPr lang="en-US" sz="1800" dirty="0" smtClean="0"/>
          </a:p>
          <a:p>
            <a:r>
              <a:rPr lang="en-US" sz="1800" dirty="0" smtClean="0"/>
              <a:t>The brain is a machine that connects data in the same way as a matter of habit,  (not always useful to do this)</a:t>
            </a:r>
          </a:p>
          <a:p>
            <a:r>
              <a:rPr lang="en-US" sz="1800" dirty="0" smtClean="0"/>
              <a:t>When we sleep the brain fires more randomly and establishes new connections and pathways</a:t>
            </a:r>
          </a:p>
          <a:p>
            <a:r>
              <a:rPr lang="en-US" sz="1800" dirty="0" smtClean="0"/>
              <a:t>Dreaming shuffles </a:t>
            </a:r>
            <a:r>
              <a:rPr lang="en-US" sz="1800" dirty="0"/>
              <a:t>old connections that allows us to keep the important connections and erase the inefficient </a:t>
            </a:r>
            <a:r>
              <a:rPr lang="en-US" sz="1800" dirty="0" smtClean="0"/>
              <a:t>links</a:t>
            </a:r>
          </a:p>
          <a:p>
            <a:r>
              <a:rPr lang="en-US" sz="1800" dirty="0" smtClean="0"/>
              <a:t>A </a:t>
            </a:r>
            <a:r>
              <a:rPr lang="en-US" sz="1800" dirty="0"/>
              <a:t>good analogy here is the defragmentation of a computer's hard drive: </a:t>
            </a:r>
            <a:r>
              <a:rPr lang="en-US" sz="1800" dirty="0" smtClean="0"/>
              <a:t> Dreams </a:t>
            </a:r>
            <a:r>
              <a:rPr lang="en-US" sz="1800" dirty="0"/>
              <a:t>are a reordering of connections to streamline the system</a:t>
            </a:r>
          </a:p>
        </p:txBody>
      </p:sp>
    </p:spTree>
    <p:extLst>
      <p:ext uri="{BB962C8B-B14F-4D97-AF65-F5344CB8AC3E}">
        <p14:creationId xmlns:p14="http://schemas.microsoft.com/office/powerpoint/2010/main" val="17535745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81200" y="-533400"/>
            <a:ext cx="5398295" cy="2421464"/>
          </a:xfrm>
        </p:spPr>
        <p:txBody>
          <a:bodyPr/>
          <a:lstStyle/>
          <a:p>
            <a:r>
              <a:rPr lang="en-US" dirty="0" smtClean="0"/>
              <a:t>Brain waves</a:t>
            </a:r>
            <a:br>
              <a:rPr lang="en-US" dirty="0" smtClean="0"/>
            </a:br>
            <a:r>
              <a:rPr lang="en-US" dirty="0" smtClean="0"/>
              <a:t>in the stages of sleep</a:t>
            </a:r>
            <a:endParaRPr 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362200"/>
            <a:ext cx="2805113"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7013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81400" y="-457200"/>
            <a:ext cx="5398295" cy="2421464"/>
          </a:xfrm>
        </p:spPr>
        <p:txBody>
          <a:bodyPr/>
          <a:lstStyle/>
          <a:p>
            <a:r>
              <a:rPr lang="en-US" dirty="0" smtClean="0"/>
              <a:t>Brain waves are like </a:t>
            </a:r>
            <a:br>
              <a:rPr lang="en-US" dirty="0" smtClean="0"/>
            </a:br>
            <a:r>
              <a:rPr lang="en-US" dirty="0" smtClean="0"/>
              <a:t>musical notes</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846" y="1524000"/>
            <a:ext cx="3964114"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009900"/>
            <a:ext cx="3774449"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 y="5486400"/>
            <a:ext cx="4572000" cy="1200329"/>
          </a:xfrm>
          <a:prstGeom prst="rect">
            <a:avLst/>
          </a:prstGeom>
        </p:spPr>
        <p:txBody>
          <a:bodyPr>
            <a:spAutoFit/>
          </a:bodyPr>
          <a:lstStyle/>
          <a:p>
            <a:r>
              <a:rPr lang="en-US" dirty="0">
                <a:solidFill>
                  <a:prstClr val="white"/>
                </a:solidFill>
                <a:hlinkClick r:id="rId5"/>
              </a:rPr>
              <a:t>http://www.livescience.com/24778-a-little-brain-music-sounds-of-your-brainwaves-video.html</a:t>
            </a:r>
            <a:endParaRPr lang="en-US" dirty="0">
              <a:solidFill>
                <a:prstClr val="white"/>
              </a:solidFill>
            </a:endParaRPr>
          </a:p>
          <a:p>
            <a:endParaRPr lang="en-US" dirty="0">
              <a:solidFill>
                <a:prstClr val="white"/>
              </a:solidFill>
            </a:endParaRPr>
          </a:p>
        </p:txBody>
      </p:sp>
    </p:spTree>
    <p:extLst>
      <p:ext uri="{BB962C8B-B14F-4D97-AF65-F5344CB8AC3E}">
        <p14:creationId xmlns:p14="http://schemas.microsoft.com/office/powerpoint/2010/main" val="24988413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0" y="-762000"/>
            <a:ext cx="5398295" cy="2421464"/>
          </a:xfrm>
        </p:spPr>
        <p:txBody>
          <a:bodyPr/>
          <a:lstStyle/>
          <a:p>
            <a:r>
              <a:rPr lang="en-US" dirty="0" smtClean="0"/>
              <a:t>Brain waves</a:t>
            </a:r>
            <a:endParaRPr lang="en-US" dirty="0"/>
          </a:p>
        </p:txBody>
      </p:sp>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333" t="2828" r="6333" b="35335"/>
          <a:stretch/>
        </p:blipFill>
        <p:spPr bwMode="auto">
          <a:xfrm>
            <a:off x="1219200" y="1905000"/>
            <a:ext cx="7385957" cy="430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06031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726653" y="541868"/>
            <a:ext cx="5398295" cy="2421464"/>
          </a:xfrm>
        </p:spPr>
        <p:txBody>
          <a:bodyPr/>
          <a:lstStyle/>
          <a:p>
            <a:r>
              <a:rPr lang="en-US" dirty="0" smtClean="0">
                <a:solidFill>
                  <a:schemeClr val="tx2">
                    <a:lumMod val="75000"/>
                  </a:schemeClr>
                </a:solidFill>
              </a:rPr>
              <a:t>Beta</a:t>
            </a:r>
            <a:br>
              <a:rPr lang="en-US" dirty="0" smtClean="0">
                <a:solidFill>
                  <a:schemeClr val="tx2">
                    <a:lumMod val="75000"/>
                  </a:schemeClr>
                </a:solidFill>
              </a:rPr>
            </a:br>
            <a:r>
              <a:rPr lang="en-US" dirty="0" smtClean="0">
                <a:solidFill>
                  <a:schemeClr val="tx2">
                    <a:lumMod val="75000"/>
                  </a:schemeClr>
                </a:solidFill>
              </a:rPr>
              <a:t>Brain waves</a:t>
            </a:r>
            <a:r>
              <a:rPr lang="en-US" dirty="0" smtClean="0"/>
              <a:t/>
            </a:r>
            <a:br>
              <a:rPr lang="en-US" dirty="0" smtClean="0"/>
            </a:br>
            <a:endParaRPr lang="en-US" dirty="0"/>
          </a:p>
        </p:txBody>
      </p:sp>
      <p:sp>
        <p:nvSpPr>
          <p:cNvPr id="2" name="TextBox 1"/>
          <p:cNvSpPr txBox="1"/>
          <p:nvPr/>
        </p:nvSpPr>
        <p:spPr>
          <a:xfrm>
            <a:off x="314324" y="1752600"/>
            <a:ext cx="7924799" cy="4524315"/>
          </a:xfrm>
          <a:prstGeom prst="rect">
            <a:avLst/>
          </a:prstGeom>
          <a:noFill/>
        </p:spPr>
        <p:txBody>
          <a:bodyPr wrap="square" rtlCol="0">
            <a:spAutoFit/>
          </a:bodyPr>
          <a:lstStyle/>
          <a:p>
            <a:r>
              <a:rPr lang="en-US" b="1" dirty="0">
                <a:solidFill>
                  <a:prstClr val="white"/>
                </a:solidFill>
              </a:rPr>
              <a:t>Beta brain waves:</a:t>
            </a:r>
          </a:p>
          <a:p>
            <a:pPr marL="285750" indent="-285750">
              <a:buFont typeface="Courier New" panose="02070309020205020404" pitchFamily="49" charset="0"/>
              <a:buChar char="o"/>
            </a:pPr>
            <a:r>
              <a:rPr lang="en-US" dirty="0">
                <a:solidFill>
                  <a:prstClr val="white"/>
                </a:solidFill>
              </a:rPr>
              <a:t>occur between 14 - 30 Hz </a:t>
            </a:r>
          </a:p>
          <a:p>
            <a:pPr marL="285750" indent="-285750">
              <a:buFont typeface="Courier New" panose="02070309020205020404" pitchFamily="49" charset="0"/>
              <a:buChar char="o"/>
            </a:pPr>
            <a:r>
              <a:rPr lang="en-US" dirty="0">
                <a:solidFill>
                  <a:prstClr val="white"/>
                </a:solidFill>
              </a:rPr>
              <a:t>intense mental activity can reach 50 Hz conscious waking state </a:t>
            </a:r>
          </a:p>
          <a:p>
            <a:pPr marL="285750" indent="-285750">
              <a:buFont typeface="Courier New" panose="02070309020205020404" pitchFamily="49" charset="0"/>
              <a:buChar char="o"/>
            </a:pPr>
            <a:r>
              <a:rPr lang="en-US" dirty="0">
                <a:solidFill>
                  <a:prstClr val="white"/>
                </a:solidFill>
              </a:rPr>
              <a:t>attentive and alert to external stimuli</a:t>
            </a:r>
          </a:p>
          <a:p>
            <a:pPr marL="285750" indent="-285750">
              <a:buFont typeface="Courier New" panose="02070309020205020404" pitchFamily="49" charset="0"/>
              <a:buChar char="o"/>
            </a:pPr>
            <a:r>
              <a:rPr lang="en-US" dirty="0">
                <a:solidFill>
                  <a:prstClr val="white"/>
                </a:solidFill>
              </a:rPr>
              <a:t>higher state of alertness or </a:t>
            </a:r>
            <a:r>
              <a:rPr lang="en-US" dirty="0" smtClean="0">
                <a:solidFill>
                  <a:prstClr val="white"/>
                </a:solidFill>
              </a:rPr>
              <a:t>tension, </a:t>
            </a:r>
          </a:p>
          <a:p>
            <a:pPr marL="285750" indent="-285750">
              <a:buFont typeface="Courier New" panose="02070309020205020404" pitchFamily="49" charset="0"/>
              <a:buChar char="o"/>
            </a:pPr>
            <a:r>
              <a:rPr lang="en-US" dirty="0">
                <a:solidFill>
                  <a:prstClr val="white"/>
                </a:solidFill>
              </a:rPr>
              <a:t>When we exert specific mental </a:t>
            </a:r>
            <a:r>
              <a:rPr lang="en-US" dirty="0" smtClean="0">
                <a:solidFill>
                  <a:prstClr val="white"/>
                </a:solidFill>
              </a:rPr>
              <a:t>effort- Not </a:t>
            </a:r>
            <a:r>
              <a:rPr lang="en-US" smtClean="0">
                <a:solidFill>
                  <a:prstClr val="white"/>
                </a:solidFill>
              </a:rPr>
              <a:t>efficient  takes require </a:t>
            </a:r>
            <a:r>
              <a:rPr lang="en-US" dirty="0" smtClean="0">
                <a:solidFill>
                  <a:prstClr val="white"/>
                </a:solidFill>
              </a:rPr>
              <a:t>a lot of energy</a:t>
            </a:r>
            <a:endParaRPr lang="en-US" dirty="0">
              <a:solidFill>
                <a:prstClr val="white"/>
              </a:solidFill>
            </a:endParaRPr>
          </a:p>
          <a:p>
            <a:r>
              <a:rPr lang="en-US" dirty="0" smtClean="0">
                <a:solidFill>
                  <a:prstClr val="white"/>
                </a:solidFill>
              </a:rPr>
              <a:t> </a:t>
            </a:r>
            <a:endParaRPr lang="en-US" dirty="0">
              <a:solidFill>
                <a:prstClr val="white"/>
              </a:solidFill>
            </a:endParaRPr>
          </a:p>
          <a:p>
            <a:pPr marL="285750" indent="-285750">
              <a:buFont typeface="Wingdings" panose="05000000000000000000" pitchFamily="2" charset="2"/>
              <a:buChar char="Ø"/>
            </a:pPr>
            <a:r>
              <a:rPr lang="en-US" dirty="0">
                <a:solidFill>
                  <a:prstClr val="white"/>
                </a:solidFill>
              </a:rPr>
              <a:t>Beta waves also occur during deep sleep, REM (Rapid Eye Movement) sleep when the eyes switch back and forth.</a:t>
            </a:r>
          </a:p>
          <a:p>
            <a:pPr marL="285750" indent="-285750">
              <a:buFont typeface="Wingdings" panose="05000000000000000000" pitchFamily="2" charset="2"/>
              <a:buChar char="Ø"/>
            </a:pPr>
            <a:endParaRPr lang="en-US" dirty="0">
              <a:solidFill>
                <a:prstClr val="white"/>
              </a:solidFill>
            </a:endParaRPr>
          </a:p>
          <a:p>
            <a:pPr marL="285750" indent="-285750">
              <a:buFont typeface="Wingdings" panose="05000000000000000000" pitchFamily="2" charset="2"/>
              <a:buChar char="Ø"/>
            </a:pPr>
            <a:r>
              <a:rPr lang="en-US" dirty="0">
                <a:solidFill>
                  <a:prstClr val="white"/>
                </a:solidFill>
              </a:rPr>
              <a:t>the amplitude of beta rhythms tends to be less than for alpha rhythms</a:t>
            </a:r>
          </a:p>
          <a:p>
            <a:pPr marL="285750" indent="-285750">
              <a:buFont typeface="Courier New" panose="02070309020205020404" pitchFamily="49" charset="0"/>
              <a:buChar char="o"/>
            </a:pPr>
            <a:r>
              <a:rPr lang="en-US" dirty="0">
                <a:solidFill>
                  <a:prstClr val="white"/>
                </a:solidFill>
              </a:rPr>
              <a:t>does not mean that there is less electrical activity </a:t>
            </a:r>
          </a:p>
          <a:p>
            <a:pPr marL="285750" indent="-285750">
              <a:buFont typeface="Courier New" panose="02070309020205020404" pitchFamily="49" charset="0"/>
              <a:buChar char="o"/>
            </a:pPr>
            <a:r>
              <a:rPr lang="en-US" dirty="0">
                <a:solidFill>
                  <a:prstClr val="white"/>
                </a:solidFill>
              </a:rPr>
              <a:t>the "positive" and "negative" activities  counterbalance so that the sum of the electrical activity is less.</a:t>
            </a:r>
          </a:p>
          <a:p>
            <a:pPr marL="285750" indent="-285750">
              <a:buFont typeface="Courier New" panose="02070309020205020404" pitchFamily="49" charset="0"/>
              <a:buChar char="o"/>
            </a:pPr>
            <a:r>
              <a:rPr lang="en-US" dirty="0">
                <a:solidFill>
                  <a:prstClr val="white"/>
                </a:solidFill>
              </a:rPr>
              <a:t>instead of getting the synchronized pattern of alpha waves, there is </a:t>
            </a:r>
            <a:r>
              <a:rPr lang="en-US" dirty="0" err="1">
                <a:solidFill>
                  <a:prstClr val="white"/>
                </a:solidFill>
              </a:rPr>
              <a:t>desynchronization</a:t>
            </a:r>
            <a:r>
              <a:rPr lang="en-US" dirty="0">
                <a:solidFill>
                  <a:prstClr val="white"/>
                </a:solidFill>
              </a:rPr>
              <a:t> or alpha block</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3" t="-6093" r="403" b="13236"/>
          <a:stretch/>
        </p:blipFill>
        <p:spPr bwMode="auto">
          <a:xfrm>
            <a:off x="3657600" y="-76200"/>
            <a:ext cx="3793067"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0280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71800" y="9293"/>
            <a:ext cx="5398295" cy="2286000"/>
          </a:xfrm>
        </p:spPr>
        <p:txBody>
          <a:bodyPr/>
          <a:lstStyle/>
          <a:p>
            <a:r>
              <a:rPr lang="en-US" dirty="0" smtClean="0"/>
              <a:t>Alpha</a:t>
            </a:r>
            <a:br>
              <a:rPr lang="en-US" dirty="0" smtClean="0"/>
            </a:br>
            <a:r>
              <a:rPr lang="en-US" dirty="0" smtClean="0"/>
              <a:t>Brain waves</a:t>
            </a:r>
            <a:endParaRPr lang="en-US" dirty="0"/>
          </a:p>
        </p:txBody>
      </p:sp>
      <p:sp>
        <p:nvSpPr>
          <p:cNvPr id="2" name="TextBox 1"/>
          <p:cNvSpPr txBox="1"/>
          <p:nvPr/>
        </p:nvSpPr>
        <p:spPr>
          <a:xfrm>
            <a:off x="685800" y="2713037"/>
            <a:ext cx="8483885" cy="4247317"/>
          </a:xfrm>
          <a:prstGeom prst="rect">
            <a:avLst/>
          </a:prstGeom>
          <a:noFill/>
        </p:spPr>
        <p:txBody>
          <a:bodyPr wrap="square" rtlCol="0">
            <a:spAutoFit/>
          </a:bodyPr>
          <a:lstStyle/>
          <a:p>
            <a:r>
              <a:rPr lang="en-US" dirty="0">
                <a:solidFill>
                  <a:prstClr val="white">
                    <a:lumMod val="95000"/>
                  </a:prstClr>
                </a:solidFill>
              </a:rPr>
              <a:t>Alpha brainwaves cycle between the frequency 8 Hz – 12 Hz.  </a:t>
            </a:r>
          </a:p>
          <a:p>
            <a:r>
              <a:rPr lang="en-US" dirty="0">
                <a:solidFill>
                  <a:prstClr val="white">
                    <a:lumMod val="95000"/>
                  </a:prstClr>
                </a:solidFill>
              </a:rPr>
              <a:t>They are synchronized and connect both hemispheres of your brain</a:t>
            </a:r>
          </a:p>
          <a:p>
            <a:r>
              <a:rPr lang="en-US" dirty="0">
                <a:solidFill>
                  <a:prstClr val="white">
                    <a:lumMod val="95000"/>
                  </a:prstClr>
                </a:solidFill>
              </a:rPr>
              <a:t> can be found solely in the right hemisphere as </a:t>
            </a:r>
            <a:r>
              <a:rPr lang="en-US" dirty="0" smtClean="0">
                <a:solidFill>
                  <a:prstClr val="white">
                    <a:lumMod val="95000"/>
                  </a:prstClr>
                </a:solidFill>
              </a:rPr>
              <a:t>well</a:t>
            </a:r>
          </a:p>
          <a:p>
            <a:r>
              <a:rPr lang="en-US" dirty="0" smtClean="0"/>
              <a:t>Help mental coordination</a:t>
            </a:r>
            <a:r>
              <a:rPr lang="en-US" dirty="0"/>
              <a:t>, calmness, alertness, mind/body integration and learning.</a:t>
            </a:r>
            <a:endParaRPr lang="en-US" dirty="0">
              <a:solidFill>
                <a:prstClr val="white">
                  <a:lumMod val="95000"/>
                </a:prstClr>
              </a:solidFill>
            </a:endParaRPr>
          </a:p>
          <a:p>
            <a:endParaRPr lang="en-US" dirty="0">
              <a:solidFill>
                <a:prstClr val="white">
                  <a:lumMod val="95000"/>
                </a:prstClr>
              </a:solidFill>
            </a:endParaRPr>
          </a:p>
          <a:p>
            <a:r>
              <a:rPr lang="en-US" dirty="0">
                <a:solidFill>
                  <a:prstClr val="white"/>
                </a:solidFill>
              </a:rPr>
              <a:t>Typically when awake but eyes are closed</a:t>
            </a:r>
          </a:p>
          <a:p>
            <a:r>
              <a:rPr lang="en-US" dirty="0">
                <a:solidFill>
                  <a:prstClr val="white"/>
                </a:solidFill>
              </a:rPr>
              <a:t>Deep state of Relaxed- Everything seems to flow</a:t>
            </a:r>
          </a:p>
          <a:p>
            <a:r>
              <a:rPr lang="en-US" dirty="0">
                <a:solidFill>
                  <a:prstClr val="white"/>
                </a:solidFill>
              </a:rPr>
              <a:t>Creative </a:t>
            </a:r>
            <a:r>
              <a:rPr lang="en-US" dirty="0" smtClean="0">
                <a:solidFill>
                  <a:prstClr val="white"/>
                </a:solidFill>
              </a:rPr>
              <a:t>State- Peacefulness- </a:t>
            </a:r>
            <a:r>
              <a:rPr lang="en-US" dirty="0">
                <a:solidFill>
                  <a:prstClr val="white"/>
                </a:solidFill>
              </a:rPr>
              <a:t>Meditative</a:t>
            </a:r>
          </a:p>
          <a:p>
            <a:r>
              <a:rPr lang="en-US" dirty="0">
                <a:solidFill>
                  <a:prstClr val="white"/>
                </a:solidFill>
              </a:rPr>
              <a:t>Enhanced learning</a:t>
            </a:r>
          </a:p>
          <a:p>
            <a:r>
              <a:rPr lang="en-US" dirty="0">
                <a:solidFill>
                  <a:prstClr val="white"/>
                </a:solidFill>
              </a:rPr>
              <a:t>Optimal athletic performance</a:t>
            </a:r>
          </a:p>
          <a:p>
            <a:r>
              <a:rPr lang="en-US" dirty="0">
                <a:solidFill>
                  <a:prstClr val="white"/>
                </a:solidFill>
              </a:rPr>
              <a:t>Enhanced healing</a:t>
            </a:r>
          </a:p>
          <a:p>
            <a:r>
              <a:rPr lang="en-US" dirty="0">
                <a:solidFill>
                  <a:prstClr val="white"/>
                </a:solidFill>
              </a:rPr>
              <a:t>Psychic experiences can happen in the alpha state. </a:t>
            </a:r>
          </a:p>
          <a:p>
            <a:r>
              <a:rPr lang="en-US" dirty="0">
                <a:solidFill>
                  <a:prstClr val="white"/>
                </a:solidFill>
              </a:rPr>
              <a:t>Both daydreaming and sleep dreaming occur while in the alpha state. </a:t>
            </a:r>
            <a:endParaRPr lang="en-US" dirty="0" smtClean="0">
              <a:solidFill>
                <a:prstClr val="white"/>
              </a:solidFill>
            </a:endParaRPr>
          </a:p>
          <a:p>
            <a:r>
              <a:rPr lang="en-US" dirty="0" smtClean="0">
                <a:solidFill>
                  <a:prstClr val="white"/>
                </a:solidFill>
              </a:rPr>
              <a:t>Schumann  Resonances – ELF of EM field spectrum</a:t>
            </a:r>
            <a:endParaRPr lang="en-US" dirty="0">
              <a:solidFill>
                <a:prstClr val="white"/>
              </a:solidFill>
            </a:endParaRPr>
          </a:p>
          <a:p>
            <a:endParaRPr lang="en-US" dirty="0">
              <a:solidFill>
                <a:prstClr val="white"/>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 y="304800"/>
            <a:ext cx="3621087"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7457" y="4038600"/>
            <a:ext cx="1762125"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400271" y="4177625"/>
            <a:ext cx="1699311" cy="646331"/>
          </a:xfrm>
          <a:prstGeom prst="rect">
            <a:avLst/>
          </a:prstGeom>
          <a:noFill/>
        </p:spPr>
        <p:txBody>
          <a:bodyPr wrap="none" rtlCol="0">
            <a:spAutoFit/>
          </a:bodyPr>
          <a:lstStyle/>
          <a:p>
            <a:r>
              <a:rPr lang="en-US" dirty="0" smtClean="0">
                <a:solidFill>
                  <a:schemeClr val="bg1"/>
                </a:solidFill>
              </a:rPr>
              <a:t>MAY THE FORCE</a:t>
            </a:r>
          </a:p>
          <a:p>
            <a:r>
              <a:rPr lang="en-US" dirty="0" smtClean="0">
                <a:solidFill>
                  <a:schemeClr val="bg1"/>
                </a:solidFill>
              </a:rPr>
              <a:t> BE WITH YOU</a:t>
            </a:r>
            <a:endParaRPr lang="en-US" dirty="0">
              <a:solidFill>
                <a:schemeClr val="bg1"/>
              </a:solidFill>
            </a:endParaRPr>
          </a:p>
        </p:txBody>
      </p:sp>
    </p:spTree>
    <p:extLst>
      <p:ext uri="{BB962C8B-B14F-4D97-AF65-F5344CB8AC3E}">
        <p14:creationId xmlns:p14="http://schemas.microsoft.com/office/powerpoint/2010/main" val="41729338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81400" y="-457200"/>
            <a:ext cx="5398295" cy="2421464"/>
          </a:xfrm>
        </p:spPr>
        <p:txBody>
          <a:bodyPr/>
          <a:lstStyle/>
          <a:p>
            <a:r>
              <a:rPr lang="en-US" dirty="0" smtClean="0"/>
              <a:t>Theta</a:t>
            </a:r>
            <a:br>
              <a:rPr lang="en-US" dirty="0" smtClean="0"/>
            </a:br>
            <a:r>
              <a:rPr lang="en-US" dirty="0" smtClean="0"/>
              <a:t>Brain waves</a:t>
            </a:r>
            <a:br>
              <a:rPr lang="en-US" dirty="0" smtClean="0"/>
            </a:br>
            <a:endParaRPr lang="en-US" dirty="0"/>
          </a:p>
        </p:txBody>
      </p:sp>
      <p:sp>
        <p:nvSpPr>
          <p:cNvPr id="2" name="TextBox 1"/>
          <p:cNvSpPr txBox="1"/>
          <p:nvPr/>
        </p:nvSpPr>
        <p:spPr>
          <a:xfrm>
            <a:off x="381000" y="3581400"/>
            <a:ext cx="8763000" cy="3416320"/>
          </a:xfrm>
          <a:prstGeom prst="rect">
            <a:avLst/>
          </a:prstGeom>
          <a:noFill/>
        </p:spPr>
        <p:txBody>
          <a:bodyPr wrap="square" rtlCol="0">
            <a:spAutoFit/>
          </a:bodyPr>
          <a:lstStyle/>
          <a:p>
            <a:r>
              <a:rPr lang="en-US" b="1" dirty="0">
                <a:solidFill>
                  <a:prstClr val="white"/>
                </a:solidFill>
              </a:rPr>
              <a:t>Theta brain waves:</a:t>
            </a:r>
          </a:p>
          <a:p>
            <a:pPr marL="285750" indent="-285750">
              <a:buFont typeface="Courier New" panose="02070309020205020404" pitchFamily="49" charset="0"/>
              <a:buChar char="o"/>
            </a:pPr>
            <a:r>
              <a:rPr lang="en-US" dirty="0">
                <a:solidFill>
                  <a:prstClr val="white"/>
                </a:solidFill>
              </a:rPr>
              <a:t>Theta brainwaves occur between 4 - 7 Hz </a:t>
            </a:r>
          </a:p>
          <a:p>
            <a:pPr marL="285750" indent="-285750">
              <a:buFont typeface="Courier New" panose="02070309020205020404" pitchFamily="49" charset="0"/>
              <a:buChar char="o"/>
            </a:pPr>
            <a:r>
              <a:rPr lang="en-US" dirty="0" smtClean="0"/>
              <a:t>acts as our gateway to learning and memory</a:t>
            </a:r>
            <a:r>
              <a:rPr lang="en-US" dirty="0"/>
              <a:t> </a:t>
            </a:r>
            <a:endParaRPr lang="en-US" dirty="0" smtClean="0"/>
          </a:p>
          <a:p>
            <a:pPr marL="285750" indent="-285750">
              <a:buFont typeface="Courier New" panose="02070309020205020404" pitchFamily="49" charset="0"/>
              <a:buChar char="o"/>
            </a:pPr>
            <a:r>
              <a:rPr lang="en-US" dirty="0" smtClean="0"/>
              <a:t>our </a:t>
            </a:r>
            <a:r>
              <a:rPr lang="en-US" dirty="0"/>
              <a:t>senses are </a:t>
            </a:r>
            <a:r>
              <a:rPr lang="en-US" dirty="0" smtClean="0"/>
              <a:t>not connected  with the </a:t>
            </a:r>
            <a:r>
              <a:rPr lang="en-US" dirty="0"/>
              <a:t>external world </a:t>
            </a:r>
          </a:p>
          <a:p>
            <a:pPr marL="285750" indent="-285750">
              <a:buFont typeface="Courier New" panose="02070309020205020404" pitchFamily="49" charset="0"/>
              <a:buChar char="o"/>
            </a:pPr>
            <a:r>
              <a:rPr lang="en-US" dirty="0" smtClean="0"/>
              <a:t> </a:t>
            </a:r>
            <a:r>
              <a:rPr lang="en-US" dirty="0"/>
              <a:t>focused on signals </a:t>
            </a:r>
            <a:r>
              <a:rPr lang="en-US" dirty="0" smtClean="0"/>
              <a:t>from </a:t>
            </a:r>
            <a:r>
              <a:rPr lang="en-US" dirty="0"/>
              <a:t>within</a:t>
            </a:r>
            <a:endParaRPr lang="en-US" dirty="0" smtClean="0"/>
          </a:p>
          <a:p>
            <a:pPr marL="285750" indent="-285750">
              <a:buFont typeface="Courier New" panose="02070309020205020404" pitchFamily="49" charset="0"/>
              <a:buChar char="o"/>
            </a:pPr>
            <a:r>
              <a:rPr lang="en-US" dirty="0" smtClean="0">
                <a:solidFill>
                  <a:prstClr val="white"/>
                </a:solidFill>
              </a:rPr>
              <a:t>mental </a:t>
            </a:r>
            <a:r>
              <a:rPr lang="en-US" dirty="0">
                <a:solidFill>
                  <a:prstClr val="white"/>
                </a:solidFill>
              </a:rPr>
              <a:t>activity such as daydreaming, fantasy, imagination, ideas, inspirational </a:t>
            </a:r>
            <a:r>
              <a:rPr lang="en-US" dirty="0" smtClean="0">
                <a:solidFill>
                  <a:prstClr val="white"/>
                </a:solidFill>
              </a:rPr>
              <a:t>thinking</a:t>
            </a:r>
          </a:p>
          <a:p>
            <a:pPr marL="285750" indent="-285750">
              <a:buFont typeface="Courier New" panose="02070309020205020404" pitchFamily="49" charset="0"/>
              <a:buChar char="o"/>
            </a:pPr>
            <a:r>
              <a:rPr lang="en-US" dirty="0" smtClean="0">
                <a:solidFill>
                  <a:prstClr val="white"/>
                </a:solidFill>
              </a:rPr>
              <a:t>most </a:t>
            </a:r>
            <a:r>
              <a:rPr lang="en-US" dirty="0">
                <a:solidFill>
                  <a:prstClr val="white"/>
                </a:solidFill>
              </a:rPr>
              <a:t>thoughtful experiences occur at the theta </a:t>
            </a:r>
            <a:r>
              <a:rPr lang="en-US" dirty="0" smtClean="0">
                <a:solidFill>
                  <a:prstClr val="white"/>
                </a:solidFill>
              </a:rPr>
              <a:t>level </a:t>
            </a:r>
            <a:endParaRPr lang="en-US" dirty="0">
              <a:solidFill>
                <a:prstClr val="white"/>
              </a:solidFill>
            </a:endParaRPr>
          </a:p>
          <a:p>
            <a:pPr marL="285750" indent="-285750">
              <a:buFont typeface="Courier New" panose="02070309020205020404" pitchFamily="49" charset="0"/>
              <a:buChar char="o"/>
            </a:pPr>
            <a:r>
              <a:rPr lang="en-US" dirty="0">
                <a:solidFill>
                  <a:prstClr val="white"/>
                </a:solidFill>
              </a:rPr>
              <a:t>achieve enlightenment, and other dimensions with Theta </a:t>
            </a:r>
            <a:r>
              <a:rPr lang="en-US" dirty="0" smtClean="0">
                <a:solidFill>
                  <a:prstClr val="white"/>
                </a:solidFill>
              </a:rPr>
              <a:t>waves</a:t>
            </a:r>
          </a:p>
          <a:p>
            <a:pPr marL="285750" indent="-285750">
              <a:buFont typeface="Courier New" panose="02070309020205020404" pitchFamily="49" charset="0"/>
              <a:buChar char="o"/>
            </a:pPr>
            <a:r>
              <a:rPr lang="en-US" dirty="0" smtClean="0">
                <a:solidFill>
                  <a:prstClr val="white"/>
                </a:solidFill>
              </a:rPr>
              <a:t>Also in dream state- vivid imagery, fears, nightmares</a:t>
            </a:r>
          </a:p>
          <a:p>
            <a:pPr marL="285750" indent="-285750">
              <a:buFont typeface="Courier New" panose="02070309020205020404" pitchFamily="49" charset="0"/>
              <a:buChar char="o"/>
            </a:pPr>
            <a:endParaRPr lang="en-US" dirty="0">
              <a:solidFill>
                <a:prstClr val="white"/>
              </a:solidFill>
            </a:endParaRPr>
          </a:p>
          <a:p>
            <a:pPr marL="285750" indent="-285750">
              <a:buFont typeface="Wingdings" panose="05000000000000000000" pitchFamily="2" charset="2"/>
              <a:buChar char="Ø"/>
            </a:pPr>
            <a:r>
              <a:rPr lang="en-US" dirty="0">
                <a:solidFill>
                  <a:prstClr val="white"/>
                </a:solidFill>
              </a:rPr>
              <a:t>If you drive for a long while on a straight road, you can go into Theta state.</a:t>
            </a:r>
          </a:p>
          <a:p>
            <a:pPr marL="285750" indent="-285750">
              <a:buFont typeface="Courier New" panose="02070309020205020404" pitchFamily="49" charset="0"/>
              <a:buChar char="o"/>
            </a:pPr>
            <a:endParaRPr lang="en-US" dirty="0">
              <a:solidFill>
                <a:prstClr val="white"/>
              </a:solidFill>
            </a:endParaRPr>
          </a:p>
        </p:txBody>
      </p:sp>
      <p:pic>
        <p:nvPicPr>
          <p:cNvPr id="717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t="-15400" b="42800"/>
          <a:stretch/>
        </p:blipFill>
        <p:spPr bwMode="auto">
          <a:xfrm>
            <a:off x="638175" y="-457200"/>
            <a:ext cx="4762500"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32267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15000">
              <a:srgbClr val="0A128C"/>
            </a:gs>
            <a:gs pos="54000">
              <a:srgbClr val="181CC7"/>
            </a:gs>
            <a:gs pos="71000">
              <a:srgbClr val="7005D4"/>
            </a:gs>
            <a:gs pos="100000">
              <a:srgbClr val="8C3D91"/>
            </a:gs>
          </a:gsLst>
          <a:lin ang="7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3550" y="-457200"/>
            <a:ext cx="7406640" cy="1472184"/>
          </a:xfrm>
        </p:spPr>
        <p:txBody>
          <a:bodyPr/>
          <a:lstStyle/>
          <a:p>
            <a:r>
              <a:rPr lang="en-US" sz="2800" dirty="0" smtClean="0"/>
              <a:t>Synchronized Brain Waves</a:t>
            </a:r>
            <a:br>
              <a:rPr lang="en-US" sz="2800" dirty="0" smtClean="0"/>
            </a:br>
            <a:r>
              <a:rPr lang="en-US" sz="2400" dirty="0" smtClean="0"/>
              <a:t>enable rapid learning; new research 2014</a:t>
            </a:r>
            <a:endParaRPr lang="en-US" sz="2400" dirty="0"/>
          </a:p>
        </p:txBody>
      </p:sp>
      <p:sp>
        <p:nvSpPr>
          <p:cNvPr id="3" name="Subtitle 2"/>
          <p:cNvSpPr>
            <a:spLocks noGrp="1"/>
          </p:cNvSpPr>
          <p:nvPr>
            <p:ph type="subTitle" idx="1"/>
          </p:nvPr>
        </p:nvSpPr>
        <p:spPr>
          <a:xfrm>
            <a:off x="1095529" y="1143000"/>
            <a:ext cx="8012376" cy="2057400"/>
          </a:xfrm>
        </p:spPr>
        <p:txBody>
          <a:bodyPr>
            <a:normAutofit fontScale="70000" lnSpcReduction="20000"/>
          </a:bodyPr>
          <a:lstStyle/>
          <a:p>
            <a:r>
              <a:rPr lang="en-US" sz="2200" dirty="0"/>
              <a:t>Professor Earl K. Miller, </a:t>
            </a:r>
            <a:r>
              <a:rPr lang="en-US" sz="2200" dirty="0" smtClean="0"/>
              <a:t>MIT neuroscientist,</a:t>
            </a:r>
            <a:endParaRPr lang="en-US" sz="2200" dirty="0"/>
          </a:p>
          <a:p>
            <a:r>
              <a:rPr lang="en-US" sz="2300" dirty="0"/>
              <a:t>“If you can change your thoughts from moment to moment, you can’t be doing it by constantly making new connections and breaking them apart in your brain. Plasticity doesn’t happen on that kind of time </a:t>
            </a:r>
            <a:r>
              <a:rPr lang="en-US" sz="2300" dirty="0" smtClean="0"/>
              <a:t>scale.   </a:t>
            </a:r>
          </a:p>
          <a:p>
            <a:endParaRPr lang="en-US" sz="2300" dirty="0"/>
          </a:p>
          <a:p>
            <a:r>
              <a:rPr lang="en-US" sz="2300" dirty="0" smtClean="0"/>
              <a:t>There’s </a:t>
            </a:r>
            <a:r>
              <a:rPr lang="en-US" sz="2300" dirty="0"/>
              <a:t>got to be some way of dynamically establishing circuits to correspond to the thoughts we’re having in this moment, and then if we change our minds a moment later, those circuits break apart somehow</a:t>
            </a:r>
            <a:r>
              <a:rPr lang="en-US" sz="2300" dirty="0" smtClean="0"/>
              <a:t>.”</a:t>
            </a:r>
            <a:r>
              <a:rPr lang="en-US" sz="1800" dirty="0" smtClean="0"/>
              <a:t> Category-learning results in new functional circuits between these two areas, and these functional circuits are rhythm-based…</a:t>
            </a:r>
            <a:endParaRPr lang="en-US" sz="2300" dirty="0" smtClean="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619500"/>
            <a:ext cx="411480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62600" y="5105401"/>
            <a:ext cx="3064042" cy="1631216"/>
          </a:xfrm>
          <a:prstGeom prst="rect">
            <a:avLst/>
          </a:prstGeom>
          <a:noFill/>
        </p:spPr>
        <p:txBody>
          <a:bodyPr wrap="square" rtlCol="0">
            <a:spAutoFit/>
          </a:bodyPr>
          <a:lstStyle/>
          <a:p>
            <a:r>
              <a:rPr lang="en-US" sz="2000" dirty="0">
                <a:solidFill>
                  <a:prstClr val="black"/>
                </a:solidFill>
              </a:rPr>
              <a:t>Prefrontal Cortex (blue)</a:t>
            </a:r>
          </a:p>
          <a:p>
            <a:r>
              <a:rPr lang="en-US" sz="2000" dirty="0">
                <a:solidFill>
                  <a:prstClr val="black"/>
                </a:solidFill>
              </a:rPr>
              <a:t>    &amp; the Central Executive</a:t>
            </a:r>
          </a:p>
          <a:p>
            <a:endParaRPr lang="en-US" sz="2000" dirty="0">
              <a:solidFill>
                <a:prstClr val="black"/>
              </a:solidFill>
            </a:endParaRPr>
          </a:p>
          <a:p>
            <a:r>
              <a:rPr lang="en-US" sz="2000" dirty="0">
                <a:solidFill>
                  <a:prstClr val="black"/>
                </a:solidFill>
              </a:rPr>
              <a:t>Striatum  (red)</a:t>
            </a:r>
          </a:p>
          <a:p>
            <a:r>
              <a:rPr lang="en-US" sz="2000" dirty="0">
                <a:solidFill>
                  <a:prstClr val="black"/>
                </a:solidFill>
              </a:rPr>
              <a:t>Memory formation</a:t>
            </a:r>
          </a:p>
        </p:txBody>
      </p:sp>
      <p:cxnSp>
        <p:nvCxnSpPr>
          <p:cNvPr id="6" name="Straight Arrow Connector 5"/>
          <p:cNvCxnSpPr/>
          <p:nvPr/>
        </p:nvCxnSpPr>
        <p:spPr>
          <a:xfrm flipH="1" flipV="1">
            <a:off x="4159170" y="4549943"/>
            <a:ext cx="1295399" cy="974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541804" y="4876800"/>
            <a:ext cx="1912765"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562600" y="3424791"/>
            <a:ext cx="3505200" cy="1461939"/>
          </a:xfrm>
          <a:prstGeom prst="rect">
            <a:avLst/>
          </a:prstGeom>
        </p:spPr>
        <p:txBody>
          <a:bodyPr wrap="square">
            <a:spAutoFit/>
          </a:bodyPr>
          <a:lstStyle/>
          <a:p>
            <a:pPr marL="27432">
              <a:spcBef>
                <a:spcPts val="600"/>
              </a:spcBef>
              <a:buClr>
                <a:srgbClr val="4F81BD"/>
              </a:buClr>
              <a:buSzPct val="80000"/>
              <a:defRPr/>
            </a:pPr>
            <a:r>
              <a:rPr lang="en-US" sz="1400" dirty="0">
                <a:solidFill>
                  <a:srgbClr val="1F497D">
                    <a:shade val="30000"/>
                    <a:satMod val="150000"/>
                  </a:srgbClr>
                </a:solidFill>
              </a:rPr>
              <a:t>When learning,  the brain produces beta waves. </a:t>
            </a:r>
          </a:p>
          <a:p>
            <a:pPr marL="27432">
              <a:spcBef>
                <a:spcPts val="600"/>
              </a:spcBef>
              <a:buClr>
                <a:srgbClr val="4F81BD"/>
              </a:buClr>
              <a:buSzPct val="80000"/>
              <a:defRPr/>
            </a:pPr>
            <a:r>
              <a:rPr lang="en-US" sz="1400" dirty="0">
                <a:solidFill>
                  <a:srgbClr val="1F497D">
                    <a:shade val="30000"/>
                    <a:satMod val="150000"/>
                  </a:srgbClr>
                </a:solidFill>
              </a:rPr>
              <a:t>The striatum activates first, sees the pieces of the puzzle, then the prefrontal cortex  puts the pieces together, working in sync with the striatum. </a:t>
            </a:r>
          </a:p>
        </p:txBody>
      </p:sp>
    </p:spTree>
    <p:extLst>
      <p:ext uri="{BB962C8B-B14F-4D97-AF65-F5344CB8AC3E}">
        <p14:creationId xmlns:p14="http://schemas.microsoft.com/office/powerpoint/2010/main" val="17857051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762000"/>
            <a:ext cx="5398295" cy="2421464"/>
          </a:xfrm>
        </p:spPr>
        <p:txBody>
          <a:bodyPr/>
          <a:lstStyle/>
          <a:p>
            <a:r>
              <a:rPr lang="en-US" dirty="0" smtClean="0"/>
              <a:t>delta waves</a:t>
            </a:r>
            <a:br>
              <a:rPr lang="en-US" dirty="0" smtClean="0"/>
            </a:br>
            <a:endParaRPr lang="en-US" dirty="0"/>
          </a:p>
        </p:txBody>
      </p:sp>
      <p:sp>
        <p:nvSpPr>
          <p:cNvPr id="3" name="Rectangle 2"/>
          <p:cNvSpPr/>
          <p:nvPr/>
        </p:nvSpPr>
        <p:spPr>
          <a:xfrm>
            <a:off x="152400" y="1382751"/>
            <a:ext cx="7315200" cy="5355312"/>
          </a:xfrm>
          <a:prstGeom prst="rect">
            <a:avLst/>
          </a:prstGeom>
        </p:spPr>
        <p:txBody>
          <a:bodyPr wrap="square">
            <a:spAutoFit/>
          </a:bodyPr>
          <a:lstStyle/>
          <a:p>
            <a:pPr marL="285750" indent="-285750">
              <a:buFont typeface="Wingdings" panose="05000000000000000000" pitchFamily="2" charset="2"/>
              <a:buChar char="Ø"/>
            </a:pPr>
            <a:r>
              <a:rPr lang="en-US" dirty="0" smtClean="0">
                <a:solidFill>
                  <a:prstClr val="white"/>
                </a:solidFill>
              </a:rPr>
              <a:t>Deep Sleep- but not dreaming</a:t>
            </a:r>
          </a:p>
          <a:p>
            <a:pPr marL="285750" indent="-285750">
              <a:buFont typeface="Wingdings" panose="05000000000000000000" pitchFamily="2" charset="2"/>
              <a:buChar char="Ø"/>
            </a:pPr>
            <a:r>
              <a:rPr lang="en-US" dirty="0" smtClean="0"/>
              <a:t>Healing </a:t>
            </a:r>
            <a:r>
              <a:rPr lang="en-US" dirty="0"/>
              <a:t>and regeneration are stimulated </a:t>
            </a:r>
            <a:endParaRPr lang="en-US" dirty="0" smtClean="0"/>
          </a:p>
          <a:p>
            <a:pPr marL="285750" indent="-285750">
              <a:buFont typeface="Wingdings" panose="05000000000000000000" pitchFamily="2" charset="2"/>
              <a:buChar char="Ø"/>
            </a:pPr>
            <a:r>
              <a:rPr lang="en-US" dirty="0" smtClean="0"/>
              <a:t>that </a:t>
            </a:r>
            <a:r>
              <a:rPr lang="en-US" dirty="0"/>
              <a:t>is why deep restorative sleep </a:t>
            </a:r>
            <a:endParaRPr lang="en-US" dirty="0" smtClean="0">
              <a:solidFill>
                <a:prstClr val="white"/>
              </a:solidFill>
            </a:endParaRPr>
          </a:p>
          <a:p>
            <a:pPr marL="285750" indent="-285750">
              <a:buFont typeface="Wingdings" panose="05000000000000000000" pitchFamily="2" charset="2"/>
              <a:buChar char="Ø"/>
            </a:pPr>
            <a:r>
              <a:rPr lang="en-US" dirty="0" smtClean="0"/>
              <a:t>Delta </a:t>
            </a:r>
            <a:r>
              <a:rPr lang="en-US" dirty="0"/>
              <a:t>waves suspend external awareness and are the source of empathy</a:t>
            </a:r>
            <a:endParaRPr lang="en-US" dirty="0">
              <a:solidFill>
                <a:prstClr val="white"/>
              </a:solidFill>
            </a:endParaRPr>
          </a:p>
          <a:p>
            <a:pPr marL="285750" indent="-285750">
              <a:buFont typeface="Wingdings" panose="05000000000000000000" pitchFamily="2" charset="2"/>
              <a:buChar char="Ø"/>
            </a:pPr>
            <a:endParaRPr lang="en-US" dirty="0">
              <a:solidFill>
                <a:prstClr val="white"/>
              </a:solidFill>
            </a:endParaRPr>
          </a:p>
          <a:p>
            <a:pPr marL="285750" indent="-285750">
              <a:buFont typeface="Courier New" panose="02070309020205020404" pitchFamily="49" charset="0"/>
              <a:buChar char="o"/>
            </a:pPr>
            <a:r>
              <a:rPr lang="en-US" dirty="0">
                <a:solidFill>
                  <a:prstClr val="white"/>
                </a:solidFill>
              </a:rPr>
              <a:t>Females  have more delta wave activity (true for most mammal species. )</a:t>
            </a:r>
          </a:p>
          <a:p>
            <a:pPr marL="285750" indent="-285750">
              <a:buFont typeface="Courier New" panose="02070309020205020404" pitchFamily="49" charset="0"/>
              <a:buChar char="o"/>
            </a:pPr>
            <a:r>
              <a:rPr lang="en-US" dirty="0">
                <a:solidFill>
                  <a:prstClr val="white"/>
                </a:solidFill>
              </a:rPr>
              <a:t>Infants spend much of their sleep in Delta Wave sleep (25% less age 10)</a:t>
            </a:r>
          </a:p>
          <a:p>
            <a:pPr marL="285750" indent="-285750">
              <a:buFont typeface="Courier New" panose="02070309020205020404" pitchFamily="49" charset="0"/>
              <a:buChar char="o"/>
            </a:pPr>
            <a:r>
              <a:rPr lang="en-US" dirty="0">
                <a:solidFill>
                  <a:prstClr val="white"/>
                </a:solidFill>
              </a:rPr>
              <a:t>Delta Wave sleep decreases with age</a:t>
            </a:r>
          </a:p>
          <a:p>
            <a:pPr marL="285750" indent="-285750">
              <a:buFont typeface="Courier New" panose="02070309020205020404" pitchFamily="49" charset="0"/>
              <a:buChar char="o"/>
            </a:pPr>
            <a:r>
              <a:rPr lang="en-US" dirty="0">
                <a:solidFill>
                  <a:prstClr val="white"/>
                </a:solidFill>
              </a:rPr>
              <a:t>show a lateralization, with right hemisphere dominance during sleep</a:t>
            </a:r>
            <a:endParaRPr lang="en-US" baseline="30000" dirty="0">
              <a:solidFill>
                <a:prstClr val="white"/>
              </a:solidFill>
            </a:endParaRPr>
          </a:p>
          <a:p>
            <a:pPr marL="285750" indent="-285750">
              <a:buFont typeface="Courier New" panose="02070309020205020404" pitchFamily="49" charset="0"/>
              <a:buChar char="o"/>
            </a:pPr>
            <a:r>
              <a:rPr lang="en-US" dirty="0">
                <a:solidFill>
                  <a:prstClr val="white"/>
                </a:solidFill>
              </a:rPr>
              <a:t>Delta waves  arise in the thalamus or in the cortex. </a:t>
            </a:r>
          </a:p>
          <a:p>
            <a:pPr marL="285750" indent="-285750">
              <a:buFont typeface="Courier New" panose="02070309020205020404" pitchFamily="49" charset="0"/>
              <a:buChar char="o"/>
            </a:pPr>
            <a:endParaRPr lang="en-US" dirty="0">
              <a:solidFill>
                <a:prstClr val="white"/>
              </a:solidFill>
            </a:endParaRPr>
          </a:p>
          <a:p>
            <a:pPr marL="285750" indent="-285750">
              <a:buFont typeface="Wingdings" panose="05000000000000000000" pitchFamily="2" charset="2"/>
              <a:buChar char="Ø"/>
            </a:pPr>
            <a:r>
              <a:rPr lang="en-US" dirty="0">
                <a:solidFill>
                  <a:prstClr val="white"/>
                </a:solidFill>
              </a:rPr>
              <a:t>Delta activity stimulates the release of several hormones, including growth hormone releasing hormone GHRH (</a:t>
            </a:r>
            <a:r>
              <a:rPr lang="en-US" dirty="0" err="1">
                <a:solidFill>
                  <a:prstClr val="white"/>
                </a:solidFill>
              </a:rPr>
              <a:t>somatocrinin</a:t>
            </a:r>
            <a:r>
              <a:rPr lang="en-US" dirty="0">
                <a:solidFill>
                  <a:prstClr val="white"/>
                </a:solidFill>
              </a:rPr>
              <a:t>) and </a:t>
            </a:r>
            <a:r>
              <a:rPr lang="en-US" dirty="0" err="1">
                <a:solidFill>
                  <a:prstClr val="white"/>
                </a:solidFill>
              </a:rPr>
              <a:t>PRl</a:t>
            </a:r>
            <a:r>
              <a:rPr lang="en-US" dirty="0">
                <a:solidFill>
                  <a:prstClr val="white"/>
                </a:solidFill>
              </a:rPr>
              <a:t> (prolactin) GHRH is released from the hypothalamus which in turn stimulates release  of the growth hormone from the pituitary</a:t>
            </a:r>
          </a:p>
          <a:p>
            <a:pPr marL="285750" indent="-285750">
              <a:buFont typeface="Wingdings" panose="05000000000000000000" pitchFamily="2" charset="2"/>
              <a:buChar char="Ø"/>
            </a:pPr>
            <a:endParaRPr lang="en-US" dirty="0">
              <a:solidFill>
                <a:prstClr val="white"/>
              </a:solidFill>
            </a:endParaRPr>
          </a:p>
          <a:p>
            <a:pPr marL="285750" indent="-285750">
              <a:buFont typeface="Wingdings" panose="05000000000000000000" pitchFamily="2" charset="2"/>
              <a:buChar char="Ø"/>
            </a:pPr>
            <a:r>
              <a:rPr lang="en-US" dirty="0">
                <a:solidFill>
                  <a:prstClr val="white"/>
                </a:solidFill>
              </a:rPr>
              <a:t>Intoxication decreases delta waves: delta wave disruption</a:t>
            </a:r>
          </a:p>
          <a:p>
            <a:endParaRPr lang="en-US" dirty="0">
              <a:solidFill>
                <a:prstClr val="white"/>
              </a:solidFill>
            </a:endParaRPr>
          </a:p>
          <a:p>
            <a:pPr marL="285750" indent="-285750">
              <a:buFont typeface="Wingdings" panose="05000000000000000000" pitchFamily="2" charset="2"/>
              <a:buChar char="Ø"/>
            </a:pPr>
            <a:r>
              <a:rPr lang="en-US" dirty="0">
                <a:solidFill>
                  <a:prstClr val="white"/>
                </a:solidFill>
              </a:rPr>
              <a:t>Schizophrenics have much less delta wave activity</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166" b="26667"/>
          <a:stretch/>
        </p:blipFill>
        <p:spPr bwMode="auto">
          <a:xfrm>
            <a:off x="5334000" y="39029"/>
            <a:ext cx="3581400" cy="1939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78115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solidFill>
                  <a:srgbClr val="002060"/>
                </a:solidFill>
              </a:rPr>
              <a:t>Delta Waves</a:t>
            </a:r>
            <a:endParaRPr lang="en-US" sz="3600" dirty="0">
              <a:solidFill>
                <a:srgbClr val="002060"/>
              </a:solidFill>
            </a:endParaRPr>
          </a:p>
        </p:txBody>
      </p:sp>
      <p:sp>
        <p:nvSpPr>
          <p:cNvPr id="5" name="Content Placeholder 4"/>
          <p:cNvSpPr>
            <a:spLocks noGrp="1"/>
          </p:cNvSpPr>
          <p:nvPr>
            <p:ph idx="1"/>
          </p:nvPr>
        </p:nvSpPr>
        <p:spPr>
          <a:xfrm>
            <a:off x="1066800" y="1143000"/>
            <a:ext cx="8001000" cy="4800600"/>
          </a:xfrm>
        </p:spPr>
        <p:txBody>
          <a:bodyPr>
            <a:normAutofit lnSpcReduction="10000"/>
          </a:bodyPr>
          <a:lstStyle/>
          <a:p>
            <a:r>
              <a:rPr lang="en-US" sz="2000" dirty="0" smtClean="0"/>
              <a:t>Asleep- but not dreaming</a:t>
            </a:r>
          </a:p>
          <a:p>
            <a:r>
              <a:rPr lang="en-US" sz="2000" dirty="0" smtClean="0"/>
              <a:t>Females  have </a:t>
            </a:r>
            <a:r>
              <a:rPr lang="en-US" sz="2000" dirty="0"/>
              <a:t>more delta wave </a:t>
            </a:r>
            <a:r>
              <a:rPr lang="en-US" sz="2000" dirty="0" smtClean="0"/>
              <a:t>activity (true for </a:t>
            </a:r>
            <a:r>
              <a:rPr lang="en-US" sz="2000" dirty="0"/>
              <a:t>most mammal species. </a:t>
            </a:r>
            <a:r>
              <a:rPr lang="en-US" sz="2000" dirty="0" smtClean="0"/>
              <a:t>)</a:t>
            </a:r>
          </a:p>
          <a:p>
            <a:r>
              <a:rPr lang="en-US" sz="2000" dirty="0" smtClean="0"/>
              <a:t>Infants spend much of their sleep in Delta Wave sleep (25% less age 10)</a:t>
            </a:r>
          </a:p>
          <a:p>
            <a:r>
              <a:rPr lang="en-US" sz="2000" dirty="0" smtClean="0"/>
              <a:t>Delta Wave sleep decreases with age</a:t>
            </a:r>
          </a:p>
          <a:p>
            <a:r>
              <a:rPr lang="en-US" sz="2000" dirty="0" smtClean="0"/>
              <a:t>delta </a:t>
            </a:r>
            <a:r>
              <a:rPr lang="en-US" sz="2000" dirty="0"/>
              <a:t>waves show a lateralization, with right hemisphere dominance during </a:t>
            </a:r>
            <a:r>
              <a:rPr lang="en-US" sz="2000" dirty="0" smtClean="0"/>
              <a:t>sleep</a:t>
            </a:r>
            <a:endParaRPr lang="en-US" sz="2000" baseline="30000" dirty="0"/>
          </a:p>
          <a:p>
            <a:r>
              <a:rPr lang="en-US" sz="2000" dirty="0"/>
              <a:t>Delta waves  arise in the thalamus or in the cortex. </a:t>
            </a:r>
          </a:p>
          <a:p>
            <a:r>
              <a:rPr lang="en-US" sz="2000" dirty="0" smtClean="0"/>
              <a:t>Delta </a:t>
            </a:r>
            <a:r>
              <a:rPr lang="en-US" sz="2000" dirty="0"/>
              <a:t>activity stimulates the release of several hormones, including growth hormone releasing </a:t>
            </a:r>
            <a:r>
              <a:rPr lang="en-US" sz="2000" dirty="0" smtClean="0"/>
              <a:t>hormone GHRH (</a:t>
            </a:r>
            <a:r>
              <a:rPr lang="en-US" sz="2000" dirty="0" err="1" smtClean="0">
                <a:solidFill>
                  <a:srgbClr val="252525"/>
                </a:solidFill>
              </a:rPr>
              <a:t>somatocrinin</a:t>
            </a:r>
            <a:r>
              <a:rPr lang="en-US" sz="2000" dirty="0" smtClean="0">
                <a:solidFill>
                  <a:srgbClr val="252525"/>
                </a:solidFill>
              </a:rPr>
              <a:t>) </a:t>
            </a:r>
            <a:r>
              <a:rPr lang="en-US" sz="2000" dirty="0" smtClean="0"/>
              <a:t>and </a:t>
            </a:r>
            <a:r>
              <a:rPr lang="en-US" sz="2000" dirty="0" err="1" smtClean="0"/>
              <a:t>PRl</a:t>
            </a:r>
            <a:r>
              <a:rPr lang="en-US" sz="2000" dirty="0" smtClean="0"/>
              <a:t> (prolactin) GHRH </a:t>
            </a:r>
            <a:r>
              <a:rPr lang="en-US" sz="2000" dirty="0"/>
              <a:t>is released from </a:t>
            </a:r>
            <a:r>
              <a:rPr lang="en-US" sz="2000" dirty="0" smtClean="0"/>
              <a:t>the hypothalamus which </a:t>
            </a:r>
            <a:r>
              <a:rPr lang="en-US" sz="2000" dirty="0"/>
              <a:t>in turn stimulates release </a:t>
            </a:r>
            <a:r>
              <a:rPr lang="en-US" sz="2000" dirty="0" smtClean="0"/>
              <a:t> of the growth hormone from </a:t>
            </a:r>
            <a:r>
              <a:rPr lang="en-US" sz="2000" dirty="0"/>
              <a:t>the </a:t>
            </a:r>
            <a:r>
              <a:rPr lang="en-US" sz="2000" dirty="0" smtClean="0"/>
              <a:t>pituitary</a:t>
            </a:r>
          </a:p>
          <a:p>
            <a:r>
              <a:rPr lang="en-US" sz="2000" dirty="0" smtClean="0"/>
              <a:t>Intoxication decreases delta waves: delta wave disruption</a:t>
            </a:r>
          </a:p>
          <a:p>
            <a:r>
              <a:rPr lang="en-US" sz="2000" dirty="0" smtClean="0"/>
              <a:t>Schizophrenics have much less delta wave activity</a:t>
            </a:r>
          </a:p>
          <a:p>
            <a:r>
              <a:rPr lang="en-US" sz="2000" dirty="0" smtClean="0"/>
              <a:t>About 20% of our sleep is in deepest sleep</a:t>
            </a:r>
          </a:p>
          <a:p>
            <a:endParaRPr lang="en-US" dirty="0"/>
          </a:p>
        </p:txBody>
      </p:sp>
    </p:spTree>
    <p:extLst>
      <p:ext uri="{BB962C8B-B14F-4D97-AF65-F5344CB8AC3E}">
        <p14:creationId xmlns:p14="http://schemas.microsoft.com/office/powerpoint/2010/main" val="13753985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12250" y="228600"/>
            <a:ext cx="6769750" cy="1143000"/>
          </a:xfrm>
        </p:spPr>
        <p:txBody>
          <a:bodyPr>
            <a:noAutofit/>
          </a:bodyPr>
          <a:lstStyle/>
          <a:p>
            <a:r>
              <a:rPr lang="en-US" sz="3200" dirty="0" smtClean="0">
                <a:solidFill>
                  <a:schemeClr val="accent5">
                    <a:lumMod val="50000"/>
                  </a:schemeClr>
                </a:solidFill>
              </a:rPr>
              <a:t>The Chemicals of Sleep… or not</a:t>
            </a:r>
            <a:endParaRPr lang="en-US" sz="3200" dirty="0">
              <a:solidFill>
                <a:schemeClr val="accent5">
                  <a:lumMod val="50000"/>
                </a:schemeClr>
              </a:solidFill>
            </a:endParaRPr>
          </a:p>
        </p:txBody>
      </p:sp>
      <p:pic>
        <p:nvPicPr>
          <p:cNvPr id="1032" name="Picture 8" descr="http://www.drfrancescott.com/images/neurotransmit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3162" y="1371600"/>
            <a:ext cx="4889838"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828800"/>
            <a:ext cx="2688016"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889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853"/>
            <a:ext cx="7498080" cy="1143000"/>
          </a:xfrm>
        </p:spPr>
        <p:txBody>
          <a:bodyPr/>
          <a:lstStyle/>
          <a:p>
            <a:r>
              <a:rPr lang="en-US" sz="3200" dirty="0" smtClean="0">
                <a:solidFill>
                  <a:srgbClr val="738AC8">
                    <a:lumMod val="50000"/>
                  </a:srgbClr>
                </a:solidFill>
              </a:rPr>
              <a:t>Chemicals and Sleep</a:t>
            </a:r>
            <a:endParaRPr lang="en-US" dirty="0"/>
          </a:p>
        </p:txBody>
      </p:sp>
      <p:sp>
        <p:nvSpPr>
          <p:cNvPr id="3" name="Content Placeholder 2"/>
          <p:cNvSpPr>
            <a:spLocks noGrp="1"/>
          </p:cNvSpPr>
          <p:nvPr>
            <p:ph idx="1"/>
          </p:nvPr>
        </p:nvSpPr>
        <p:spPr>
          <a:xfrm>
            <a:off x="987846" y="685800"/>
            <a:ext cx="8001000" cy="5943600"/>
          </a:xfrm>
        </p:spPr>
        <p:txBody>
          <a:bodyPr>
            <a:normAutofit fontScale="85000" lnSpcReduction="20000"/>
          </a:bodyPr>
          <a:lstStyle/>
          <a:p>
            <a:pPr>
              <a:buNone/>
            </a:pPr>
            <a:endParaRPr lang="en-US" sz="2200" i="1" dirty="0">
              <a:solidFill>
                <a:srgbClr val="0070C0"/>
              </a:solidFill>
              <a:latin typeface="Times New Roman"/>
              <a:ea typeface="Times New Roman"/>
            </a:endParaRPr>
          </a:p>
          <a:p>
            <a:pPr>
              <a:buNone/>
            </a:pPr>
            <a:r>
              <a:rPr lang="en-US" sz="2300" b="1" dirty="0" smtClean="0">
                <a:solidFill>
                  <a:srgbClr val="0070C0"/>
                </a:solidFill>
                <a:ea typeface="Times New Roman"/>
              </a:rPr>
              <a:t> neurotransmitters</a:t>
            </a:r>
            <a:r>
              <a:rPr lang="en-US" sz="2300" dirty="0" smtClean="0">
                <a:solidFill>
                  <a:srgbClr val="0070C0"/>
                </a:solidFill>
                <a:ea typeface="Times New Roman"/>
              </a:rPr>
              <a:t>  carry information between synapses</a:t>
            </a:r>
          </a:p>
          <a:p>
            <a:pPr>
              <a:buFont typeface="Wingdings" pitchFamily="2" charset="2"/>
              <a:buChar char="ü"/>
            </a:pPr>
            <a:r>
              <a:rPr lang="en-US" sz="2300" dirty="0" smtClean="0">
                <a:solidFill>
                  <a:srgbClr val="0070C0"/>
                </a:solidFill>
                <a:ea typeface="Times New Roman"/>
              </a:rPr>
              <a:t> also control </a:t>
            </a:r>
            <a:r>
              <a:rPr lang="en-US" sz="2300" dirty="0">
                <a:solidFill>
                  <a:srgbClr val="0070C0"/>
                </a:solidFill>
                <a:ea typeface="Times New Roman"/>
              </a:rPr>
              <a:t>whether we are asleep or </a:t>
            </a:r>
            <a:r>
              <a:rPr lang="en-US" sz="2300" dirty="0" smtClean="0">
                <a:solidFill>
                  <a:srgbClr val="0070C0"/>
                </a:solidFill>
                <a:ea typeface="Times New Roman"/>
              </a:rPr>
              <a:t>conscious</a:t>
            </a:r>
          </a:p>
          <a:p>
            <a:pPr>
              <a:buNone/>
            </a:pPr>
            <a:endParaRPr lang="en-US" sz="2300" dirty="0" smtClean="0">
              <a:solidFill>
                <a:srgbClr val="0070C0"/>
              </a:solidFill>
              <a:ea typeface="Times New Roman"/>
            </a:endParaRPr>
          </a:p>
          <a:p>
            <a:pPr marL="82296" indent="0">
              <a:buNone/>
            </a:pPr>
            <a:r>
              <a:rPr lang="en-US" sz="2300" dirty="0" smtClean="0">
                <a:solidFill>
                  <a:srgbClr val="002060"/>
                </a:solidFill>
              </a:rPr>
              <a:t>    </a:t>
            </a:r>
            <a:r>
              <a:rPr lang="en-US" sz="2300" dirty="0" smtClean="0">
                <a:solidFill>
                  <a:schemeClr val="accent6">
                    <a:lumMod val="50000"/>
                  </a:schemeClr>
                </a:solidFill>
              </a:rPr>
              <a:t>SEROTONIN:  a neurotransmitter- our “happy hormone” </a:t>
            </a:r>
          </a:p>
          <a:p>
            <a:pPr lvl="1">
              <a:buFont typeface="Arial" panose="020B0604020202020204" pitchFamily="34" charset="0"/>
              <a:buChar char="•"/>
            </a:pPr>
            <a:r>
              <a:rPr lang="en-US" sz="2300" dirty="0">
                <a:solidFill>
                  <a:srgbClr val="0070C0"/>
                </a:solidFill>
              </a:rPr>
              <a:t>cognition</a:t>
            </a:r>
          </a:p>
          <a:p>
            <a:pPr lvl="1">
              <a:buFont typeface="Arial" panose="020B0604020202020204" pitchFamily="34" charset="0"/>
              <a:buChar char="•"/>
            </a:pPr>
            <a:r>
              <a:rPr lang="en-US" sz="2300" dirty="0" smtClean="0">
                <a:solidFill>
                  <a:srgbClr val="0070C0"/>
                </a:solidFill>
              </a:rPr>
              <a:t>Enables </a:t>
            </a:r>
            <a:r>
              <a:rPr lang="en-US" sz="2300" dirty="0" err="1" smtClean="0">
                <a:solidFill>
                  <a:srgbClr val="0070C0"/>
                </a:solidFill>
              </a:rPr>
              <a:t>learnong</a:t>
            </a:r>
            <a:r>
              <a:rPr lang="en-US" sz="2300" dirty="0" smtClean="0">
                <a:solidFill>
                  <a:srgbClr val="0070C0"/>
                </a:solidFill>
              </a:rPr>
              <a:t>, processes and carries memories</a:t>
            </a:r>
            <a:endParaRPr lang="en-US" sz="2300" dirty="0" smtClean="0">
              <a:solidFill>
                <a:schemeClr val="accent6">
                  <a:lumMod val="50000"/>
                </a:schemeClr>
              </a:solidFill>
            </a:endParaRPr>
          </a:p>
          <a:p>
            <a:pPr marL="82296" indent="0">
              <a:buNone/>
            </a:pPr>
            <a:r>
              <a:rPr lang="en-US" sz="2300" dirty="0" smtClean="0">
                <a:solidFill>
                  <a:schemeClr val="accent6">
                    <a:lumMod val="50000"/>
                  </a:schemeClr>
                </a:solidFill>
              </a:rPr>
              <a:t>    NOREPINEPHRINEN-  ( noradrenaline) our “reward system”</a:t>
            </a:r>
          </a:p>
          <a:p>
            <a:pPr lvl="1"/>
            <a:r>
              <a:rPr lang="en-US" sz="2300" dirty="0" smtClean="0">
                <a:solidFill>
                  <a:srgbClr val="0070C0"/>
                </a:solidFill>
              </a:rPr>
              <a:t>Stress hormone| fight or flight  (amygdala)</a:t>
            </a:r>
          </a:p>
          <a:p>
            <a:pPr lvl="1"/>
            <a:r>
              <a:rPr lang="en-US" sz="2300" dirty="0" smtClean="0">
                <a:solidFill>
                  <a:srgbClr val="0070C0"/>
                </a:solidFill>
              </a:rPr>
              <a:t>cognitive alertness, attention, concentration</a:t>
            </a:r>
          </a:p>
          <a:p>
            <a:pPr lvl="1"/>
            <a:endParaRPr lang="en-US" sz="2300" dirty="0" smtClean="0">
              <a:solidFill>
                <a:srgbClr val="0070C0"/>
              </a:solidFill>
            </a:endParaRPr>
          </a:p>
          <a:p>
            <a:pPr marL="82296" indent="0">
              <a:buNone/>
            </a:pPr>
            <a:r>
              <a:rPr lang="en-US" sz="2300" dirty="0">
                <a:solidFill>
                  <a:schemeClr val="accent6">
                    <a:lumMod val="50000"/>
                  </a:schemeClr>
                </a:solidFill>
              </a:rPr>
              <a:t> </a:t>
            </a:r>
            <a:r>
              <a:rPr lang="en-US" sz="2300" dirty="0" smtClean="0">
                <a:solidFill>
                  <a:schemeClr val="accent6">
                    <a:lumMod val="50000"/>
                  </a:schemeClr>
                </a:solidFill>
              </a:rPr>
              <a:t>                    MELATONIN- circadian rhythm:  our natural clock</a:t>
            </a:r>
          </a:p>
          <a:p>
            <a:pPr marL="82296" indent="0">
              <a:buNone/>
            </a:pPr>
            <a:r>
              <a:rPr lang="en-US" sz="2300" dirty="0" smtClean="0">
                <a:solidFill>
                  <a:schemeClr val="accent6">
                    <a:lumMod val="50000"/>
                  </a:schemeClr>
                </a:solidFill>
              </a:rPr>
              <a:t>                     ADENOSINE</a:t>
            </a:r>
            <a:r>
              <a:rPr lang="en-US" sz="2300" i="1" dirty="0" smtClean="0">
                <a:solidFill>
                  <a:schemeClr val="accent6">
                    <a:lumMod val="50000"/>
                  </a:schemeClr>
                </a:solidFill>
              </a:rPr>
              <a:t>:   </a:t>
            </a:r>
            <a:r>
              <a:rPr lang="en-US" sz="2300" dirty="0" smtClean="0">
                <a:solidFill>
                  <a:schemeClr val="accent6">
                    <a:lumMod val="50000"/>
                  </a:schemeClr>
                </a:solidFill>
              </a:rPr>
              <a:t>it accumulates when we’re active </a:t>
            </a:r>
          </a:p>
          <a:p>
            <a:pPr marL="82296" indent="0">
              <a:buNone/>
            </a:pPr>
            <a:r>
              <a:rPr lang="en-US" sz="2300" dirty="0">
                <a:solidFill>
                  <a:schemeClr val="accent6">
                    <a:lumMod val="50000"/>
                  </a:schemeClr>
                </a:solidFill>
              </a:rPr>
              <a:t>	</a:t>
            </a:r>
            <a:r>
              <a:rPr lang="en-US" sz="2300" dirty="0" smtClean="0">
                <a:solidFill>
                  <a:schemeClr val="accent6">
                    <a:lumMod val="50000"/>
                  </a:schemeClr>
                </a:solidFill>
              </a:rPr>
              <a:t>		&gt;</a:t>
            </a:r>
            <a:r>
              <a:rPr lang="en-US" sz="2300" dirty="0" smtClean="0">
                <a:solidFill>
                  <a:srgbClr val="0070C0"/>
                </a:solidFill>
              </a:rPr>
              <a:t>breaks down quickly as we fall sleep</a:t>
            </a:r>
            <a:endParaRPr lang="en-US" sz="2300" dirty="0">
              <a:solidFill>
                <a:schemeClr val="accent6">
                  <a:lumMod val="50000"/>
                </a:schemeClr>
              </a:solidFill>
            </a:endParaRPr>
          </a:p>
          <a:p>
            <a:pPr marL="402336" lvl="1" indent="0">
              <a:buNone/>
            </a:pPr>
            <a:r>
              <a:rPr lang="en-US" sz="2300" dirty="0" smtClean="0">
                <a:solidFill>
                  <a:schemeClr val="accent6">
                    <a:lumMod val="50000"/>
                  </a:schemeClr>
                </a:solidFill>
              </a:rPr>
              <a:t>DOPAMINE: a neurotransmitter, controls </a:t>
            </a:r>
            <a:r>
              <a:rPr lang="en-US" sz="2300" dirty="0">
                <a:solidFill>
                  <a:schemeClr val="accent6">
                    <a:lumMod val="50000"/>
                  </a:schemeClr>
                </a:solidFill>
              </a:rPr>
              <a:t>sleep regulation. </a:t>
            </a:r>
            <a:endParaRPr lang="en-US" sz="2300" dirty="0" smtClean="0">
              <a:solidFill>
                <a:schemeClr val="accent6">
                  <a:lumMod val="50000"/>
                </a:schemeClr>
              </a:solidFill>
            </a:endParaRPr>
          </a:p>
          <a:p>
            <a:pPr lvl="1"/>
            <a:r>
              <a:rPr lang="en-US" sz="2300" dirty="0" smtClean="0">
                <a:solidFill>
                  <a:schemeClr val="accent6">
                    <a:lumMod val="50000"/>
                  </a:schemeClr>
                </a:solidFill>
              </a:rPr>
              <a:t>Dopamine </a:t>
            </a:r>
            <a:r>
              <a:rPr lang="en-US" sz="2300" dirty="0">
                <a:solidFill>
                  <a:schemeClr val="accent6">
                    <a:lumMod val="50000"/>
                  </a:schemeClr>
                </a:solidFill>
              </a:rPr>
              <a:t>acts in the pineal gland, </a:t>
            </a:r>
            <a:r>
              <a:rPr lang="en-US" sz="2300" dirty="0" smtClean="0">
                <a:solidFill>
                  <a:schemeClr val="accent6">
                    <a:lumMod val="50000"/>
                  </a:schemeClr>
                </a:solidFill>
              </a:rPr>
              <a:t> </a:t>
            </a:r>
            <a:r>
              <a:rPr lang="en-US" sz="2300" dirty="0">
                <a:solidFill>
                  <a:schemeClr val="accent6">
                    <a:lumMod val="50000"/>
                  </a:schemeClr>
                </a:solidFill>
              </a:rPr>
              <a:t>dictating the 'circadian </a:t>
            </a:r>
            <a:r>
              <a:rPr lang="en-US" sz="2300" dirty="0" smtClean="0">
                <a:solidFill>
                  <a:schemeClr val="accent6">
                    <a:lumMod val="50000"/>
                  </a:schemeClr>
                </a:solidFill>
              </a:rPr>
              <a:t>rhythm‘</a:t>
            </a:r>
          </a:p>
          <a:p>
            <a:pPr lvl="1"/>
            <a:r>
              <a:rPr lang="en-US" sz="2300" dirty="0" smtClean="0"/>
              <a:t>controls </a:t>
            </a:r>
            <a:r>
              <a:rPr lang="en-US" sz="2300" dirty="0"/>
              <a:t>the brain's reward and pleasure centers. </a:t>
            </a:r>
            <a:endParaRPr lang="en-US" sz="2300" dirty="0" smtClean="0"/>
          </a:p>
          <a:p>
            <a:pPr lvl="1">
              <a:buFont typeface="Wingdings" panose="05000000000000000000" pitchFamily="2" charset="2"/>
              <a:buChar char="§"/>
            </a:pPr>
            <a:r>
              <a:rPr lang="en-US" sz="2300" dirty="0" smtClean="0"/>
              <a:t>Dopamine </a:t>
            </a:r>
            <a:r>
              <a:rPr lang="en-US" sz="2300" dirty="0"/>
              <a:t>also helps regulate movement and emotional responses,</a:t>
            </a:r>
            <a:endParaRPr lang="en-US" sz="2300" dirty="0" smtClean="0">
              <a:solidFill>
                <a:schemeClr val="accent6">
                  <a:lumMod val="50000"/>
                </a:schemeClr>
              </a:solidFill>
            </a:endParaRPr>
          </a:p>
          <a:p>
            <a:pPr lvl="1"/>
            <a:endParaRPr lang="en-US" sz="1600" dirty="0" smtClean="0">
              <a:solidFill>
                <a:srgbClr val="0070C0"/>
              </a:solidFill>
            </a:endParaRPr>
          </a:p>
          <a:p>
            <a:pPr lvl="1"/>
            <a:endParaRPr lang="en-US" sz="1600" dirty="0" smtClean="0">
              <a:solidFill>
                <a:srgbClr val="0070C0"/>
              </a:solidFill>
            </a:endParaRPr>
          </a:p>
          <a:p>
            <a:pPr marL="402336" lvl="1" indent="0">
              <a:buNone/>
            </a:pPr>
            <a:endParaRPr lang="en-US" sz="1400" dirty="0">
              <a:solidFill>
                <a:srgbClr val="0070C0"/>
              </a:solidFill>
            </a:endParaRPr>
          </a:p>
        </p:txBody>
      </p:sp>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52400"/>
            <a:ext cx="2057400" cy="154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810000"/>
            <a:ext cx="1300162" cy="1300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66627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739" y="-381000"/>
            <a:ext cx="8458200" cy="2421464"/>
          </a:xfrm>
        </p:spPr>
        <p:txBody>
          <a:bodyPr/>
          <a:lstStyle/>
          <a:p>
            <a:pPr algn="ctr"/>
            <a:r>
              <a:rPr lang="en-US" dirty="0"/>
              <a:t>Why are dreams weird?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475614"/>
            <a:ext cx="659927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60048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8019288" cy="1143000"/>
          </a:xfrm>
        </p:spPr>
        <p:txBody>
          <a:bodyPr>
            <a:normAutofit/>
          </a:bodyPr>
          <a:lstStyle/>
          <a:p>
            <a:r>
              <a:rPr lang="en-US" dirty="0" smtClean="0"/>
              <a:t>changes while we sleep </a:t>
            </a:r>
            <a:endParaRPr lang="en-US" dirty="0"/>
          </a:p>
        </p:txBody>
      </p:sp>
      <p:sp>
        <p:nvSpPr>
          <p:cNvPr id="3" name="Content Placeholder 2"/>
          <p:cNvSpPr>
            <a:spLocks noGrp="1"/>
          </p:cNvSpPr>
          <p:nvPr>
            <p:ph idx="1"/>
          </p:nvPr>
        </p:nvSpPr>
        <p:spPr/>
        <p:txBody>
          <a:bodyPr>
            <a:normAutofit fontScale="25000" lnSpcReduction="20000"/>
          </a:bodyPr>
          <a:lstStyle/>
          <a:p>
            <a:r>
              <a:rPr lang="en-US" sz="7200" dirty="0" smtClean="0"/>
              <a:t>NREM stages</a:t>
            </a:r>
          </a:p>
          <a:p>
            <a:pPr lvl="1"/>
            <a:r>
              <a:rPr lang="en-US" sz="7200" dirty="0" smtClean="0"/>
              <a:t>Body temperature drops, body relaxes</a:t>
            </a:r>
          </a:p>
          <a:p>
            <a:pPr lvl="1"/>
            <a:r>
              <a:rPr lang="en-US" sz="7200" dirty="0" smtClean="0"/>
              <a:t>Metabolism drops, blood pressure drops</a:t>
            </a:r>
          </a:p>
          <a:p>
            <a:pPr lvl="1">
              <a:buClr>
                <a:srgbClr val="C00000"/>
              </a:buClr>
              <a:buFont typeface="Wingdings" pitchFamily="2" charset="2"/>
              <a:buChar char="Ø"/>
            </a:pPr>
            <a:r>
              <a:rPr lang="en-US" sz="7200" dirty="0" smtClean="0"/>
              <a:t>Immune systems kick in, growth hormones</a:t>
            </a:r>
          </a:p>
          <a:p>
            <a:r>
              <a:rPr lang="en-US" sz="7200" dirty="0" smtClean="0"/>
              <a:t>Electro-chemical changes</a:t>
            </a:r>
          </a:p>
          <a:p>
            <a:pPr lvl="1"/>
            <a:r>
              <a:rPr lang="en-US" sz="7200" dirty="0" smtClean="0"/>
              <a:t>serotonin, epinephrine and melatonin</a:t>
            </a:r>
          </a:p>
          <a:p>
            <a:pPr lvl="1">
              <a:buNone/>
            </a:pPr>
            <a:r>
              <a:rPr lang="en-US" sz="7200" dirty="0" smtClean="0"/>
              <a:t>REM</a:t>
            </a:r>
          </a:p>
          <a:p>
            <a:pPr lvl="1">
              <a:buNone/>
            </a:pPr>
            <a:r>
              <a:rPr lang="en-US" sz="7200" dirty="0" smtClean="0"/>
              <a:t>	Pons activates the switch</a:t>
            </a:r>
          </a:p>
          <a:p>
            <a:pPr lvl="1">
              <a:buNone/>
            </a:pPr>
            <a:r>
              <a:rPr lang="en-US" sz="7200" dirty="0" smtClean="0"/>
              <a:t>	Intense brain activity</a:t>
            </a:r>
          </a:p>
          <a:p>
            <a:pPr lvl="1">
              <a:buNone/>
            </a:pPr>
            <a:r>
              <a:rPr lang="en-US" sz="7200" dirty="0" smtClean="0"/>
              <a:t>	Rapid breathing, Increase blood pressure and heart rate</a:t>
            </a:r>
          </a:p>
          <a:p>
            <a:pPr lvl="1">
              <a:buNone/>
            </a:pPr>
            <a:r>
              <a:rPr lang="en-US" sz="7200" dirty="0" smtClean="0"/>
              <a:t> 	REM paralysis</a:t>
            </a:r>
          </a:p>
          <a:p>
            <a:pPr lvl="1">
              <a:buNone/>
            </a:pPr>
            <a:r>
              <a:rPr lang="en-US" sz="7200" dirty="0" smtClean="0"/>
              <a:t>	</a:t>
            </a:r>
            <a:r>
              <a:rPr lang="en-US" sz="7200" dirty="0" err="1" smtClean="0"/>
              <a:t>PFLC</a:t>
            </a:r>
            <a:r>
              <a:rPr lang="en-US" sz="7200" dirty="0" smtClean="0"/>
              <a:t> shuts off</a:t>
            </a:r>
          </a:p>
          <a:p>
            <a:pPr lvl="1">
              <a:buNone/>
            </a:pPr>
            <a:r>
              <a:rPr lang="en-US" sz="7200" dirty="0" smtClean="0"/>
              <a:t>	No working memory</a:t>
            </a:r>
          </a:p>
          <a:p>
            <a:pPr lvl="1">
              <a:buNone/>
            </a:pPr>
            <a:r>
              <a:rPr lang="en-US" sz="7200" dirty="0" smtClean="0"/>
              <a:t>	No serotonin and no noradrenalin</a:t>
            </a:r>
          </a:p>
          <a:p>
            <a:pPr lvl="1">
              <a:buNone/>
            </a:pPr>
            <a:endParaRPr lang="en-US" sz="7200" dirty="0" smtClean="0"/>
          </a:p>
          <a:p>
            <a:pPr lvl="1">
              <a:buNone/>
            </a:pPr>
            <a:endParaRPr lang="en-US" sz="7200" dirty="0" smtClean="0"/>
          </a:p>
          <a:p>
            <a:pPr lvl="1">
              <a:buNone/>
            </a:pPr>
            <a:r>
              <a:rPr lang="en-US" sz="7200" dirty="0" smtClean="0"/>
              <a:t>Activation synthesis</a:t>
            </a:r>
          </a:p>
          <a:p>
            <a:pPr lvl="1">
              <a:buNone/>
            </a:pPr>
            <a:endParaRPr lang="en-US" sz="4500" dirty="0" smtClean="0"/>
          </a:p>
          <a:p>
            <a:pPr lvl="1">
              <a:buNone/>
            </a:pPr>
            <a:r>
              <a:rPr lang="en-US" sz="4500" dirty="0" smtClean="0"/>
              <a:t>	</a:t>
            </a:r>
          </a:p>
          <a:p>
            <a:pPr lvl="1"/>
            <a:endParaRPr lang="en-US" dirty="0" smtClean="0"/>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7083" y="1143000"/>
            <a:ext cx="2609850" cy="232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381908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0315" y="3203291"/>
            <a:ext cx="8218885" cy="3649133"/>
          </a:xfrm>
        </p:spPr>
        <p:txBody>
          <a:bodyPr/>
          <a:lstStyle/>
          <a:p>
            <a:pPr>
              <a:buFont typeface="Wingdings" panose="05000000000000000000" pitchFamily="2" charset="2"/>
              <a:buChar char="v"/>
            </a:pPr>
            <a:r>
              <a:rPr lang="en-US" sz="1800" dirty="0" smtClean="0"/>
              <a:t> </a:t>
            </a:r>
            <a:r>
              <a:rPr lang="en-US" sz="2000" dirty="0" smtClean="0"/>
              <a:t>Area </a:t>
            </a:r>
            <a:r>
              <a:rPr lang="en-US" sz="2000" dirty="0"/>
              <a:t>of the hindbrain </a:t>
            </a:r>
            <a:r>
              <a:rPr lang="en-US" sz="2000" dirty="0" smtClean="0"/>
              <a:t>directly </a:t>
            </a:r>
            <a:r>
              <a:rPr lang="en-US" sz="2000" dirty="0"/>
              <a:t>above the medulla</a:t>
            </a:r>
          </a:p>
          <a:p>
            <a:pPr>
              <a:buFont typeface="Wingdings" panose="05000000000000000000" pitchFamily="2" charset="2"/>
              <a:buChar char="v"/>
            </a:pPr>
            <a:r>
              <a:rPr lang="en-US" sz="2000" dirty="0" smtClean="0"/>
              <a:t> Function</a:t>
            </a:r>
            <a:r>
              <a:rPr lang="en-US" sz="2000" dirty="0"/>
              <a:t>: </a:t>
            </a:r>
            <a:r>
              <a:rPr lang="en-US" sz="2000" dirty="0" smtClean="0"/>
              <a:t>Neural Pathways- Connect upper </a:t>
            </a:r>
            <a:r>
              <a:rPr lang="en-US" sz="2000" dirty="0"/>
              <a:t>and lower parts of the </a:t>
            </a:r>
            <a:r>
              <a:rPr lang="en-US" sz="2000" dirty="0" smtClean="0"/>
              <a:t>brain</a:t>
            </a:r>
          </a:p>
          <a:p>
            <a:pPr>
              <a:buFont typeface="Wingdings" panose="05000000000000000000" pitchFamily="2" charset="2"/>
              <a:buChar char="v"/>
            </a:pPr>
            <a:r>
              <a:rPr lang="en-US" sz="2000" dirty="0" smtClean="0"/>
              <a:t> message </a:t>
            </a:r>
            <a:r>
              <a:rPr lang="en-US" sz="2000" dirty="0"/>
              <a:t>station between several areas of the </a:t>
            </a:r>
            <a:r>
              <a:rPr lang="en-US" sz="2000" dirty="0" smtClean="0"/>
              <a:t>brain- including  the cortex </a:t>
            </a:r>
            <a:r>
              <a:rPr lang="en-US" sz="2000" dirty="0"/>
              <a:t>and the cerebellum. </a:t>
            </a:r>
            <a:endParaRPr lang="en-US" sz="2000" dirty="0" smtClean="0"/>
          </a:p>
          <a:p>
            <a:pPr>
              <a:buFont typeface="Wingdings" panose="05000000000000000000" pitchFamily="2" charset="2"/>
              <a:buChar char="v"/>
            </a:pPr>
            <a:r>
              <a:rPr lang="en-US" sz="2000" dirty="0" smtClean="0"/>
              <a:t>Without </a:t>
            </a:r>
            <a:r>
              <a:rPr lang="en-US" sz="2000" dirty="0"/>
              <a:t>the pons, the brain would not be able to function because messages would not be able to be transmitted, or passed along. </a:t>
            </a:r>
            <a:endParaRPr lang="en-US" sz="2000" dirty="0" smtClean="0"/>
          </a:p>
          <a:p>
            <a:pPr>
              <a:buFont typeface="Wingdings" panose="05000000000000000000" pitchFamily="2" charset="2"/>
              <a:buChar char="v"/>
            </a:pPr>
            <a:r>
              <a:rPr lang="en-US" sz="2000" dirty="0" smtClean="0"/>
              <a:t> REM </a:t>
            </a:r>
            <a:r>
              <a:rPr lang="en-US" sz="2000" dirty="0"/>
              <a:t>sleep, </a:t>
            </a:r>
            <a:r>
              <a:rPr lang="en-US" sz="2000" dirty="0" smtClean="0"/>
              <a:t> </a:t>
            </a:r>
            <a:r>
              <a:rPr lang="en-US" sz="2000" dirty="0"/>
              <a:t>the sleeping state where dreaming is most likely to occur, has been proven to originate </a:t>
            </a:r>
            <a:r>
              <a:rPr lang="en-US" sz="2000" dirty="0" smtClean="0"/>
              <a:t>in the pons</a:t>
            </a:r>
            <a:endParaRPr lang="en-US" dirty="0"/>
          </a:p>
        </p:txBody>
      </p:sp>
      <p:sp>
        <p:nvSpPr>
          <p:cNvPr id="6" name="TextBox 5"/>
          <p:cNvSpPr txBox="1"/>
          <p:nvPr/>
        </p:nvSpPr>
        <p:spPr>
          <a:xfrm>
            <a:off x="4419600" y="1143000"/>
            <a:ext cx="1524000" cy="954107"/>
          </a:xfrm>
          <a:prstGeom prst="rect">
            <a:avLst/>
          </a:prstGeom>
          <a:noFill/>
        </p:spPr>
        <p:txBody>
          <a:bodyPr wrap="square" rtlCol="0">
            <a:spAutoFit/>
          </a:bodyPr>
          <a:lstStyle/>
          <a:p>
            <a:r>
              <a:rPr lang="en-US" sz="2800" dirty="0" smtClean="0">
                <a:solidFill>
                  <a:schemeClr val="tx2">
                    <a:lumMod val="75000"/>
                  </a:schemeClr>
                </a:solidFill>
              </a:rPr>
              <a:t>THE PONS</a:t>
            </a:r>
            <a:endParaRPr lang="en-US" sz="2800" dirty="0">
              <a:solidFill>
                <a:schemeClr val="tx2">
                  <a:lumMod val="75000"/>
                </a:schemeClr>
              </a:solidFill>
            </a:endParaRPr>
          </a:p>
        </p:txBody>
      </p:sp>
      <p:pic>
        <p:nvPicPr>
          <p:cNvPr id="1024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00062"/>
            <a:ext cx="3276600" cy="2741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538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0" y="0"/>
            <a:ext cx="7498080" cy="1143000"/>
          </a:xfrm>
        </p:spPr>
        <p:txBody>
          <a:bodyPr>
            <a:normAutofit/>
          </a:bodyPr>
          <a:lstStyle/>
          <a:p>
            <a:r>
              <a:rPr lang="en-US" sz="3200" dirty="0" smtClean="0"/>
              <a:t>Stages of sleep: Non-REM</a:t>
            </a:r>
            <a:endParaRPr lang="en-US" sz="3200" dirty="0"/>
          </a:p>
        </p:txBody>
      </p:sp>
      <p:sp>
        <p:nvSpPr>
          <p:cNvPr id="6" name="Rectangle 5"/>
          <p:cNvSpPr/>
          <p:nvPr/>
        </p:nvSpPr>
        <p:spPr>
          <a:xfrm>
            <a:off x="1143000" y="685800"/>
            <a:ext cx="8229600" cy="6494085"/>
          </a:xfrm>
          <a:prstGeom prst="rect">
            <a:avLst/>
          </a:prstGeom>
        </p:spPr>
        <p:txBody>
          <a:bodyPr wrap="square">
            <a:spAutoFit/>
          </a:bodyPr>
          <a:lstStyle/>
          <a:p>
            <a:pPr>
              <a:spcBef>
                <a:spcPct val="0"/>
              </a:spcBef>
            </a:pPr>
            <a:endParaRPr lang="en-US" dirty="0">
              <a:solidFill>
                <a:srgbClr val="002060"/>
              </a:solidFill>
              <a:latin typeface="Times New Roman" pitchFamily="18" charset="0"/>
              <a:ea typeface="+mj-ea"/>
              <a:cs typeface="Times New Roman" pitchFamily="18" charset="0"/>
            </a:endParaRPr>
          </a:p>
          <a:p>
            <a:pPr>
              <a:spcBef>
                <a:spcPct val="0"/>
              </a:spcBef>
            </a:pPr>
            <a:r>
              <a:rPr lang="en-US" dirty="0">
                <a:solidFill>
                  <a:srgbClr val="002060"/>
                </a:solidFill>
                <a:latin typeface="Times New Roman" pitchFamily="18" charset="0"/>
                <a:ea typeface="+mj-ea"/>
                <a:cs typeface="Times New Roman" pitchFamily="18" charset="0"/>
              </a:rPr>
              <a:t>	</a:t>
            </a:r>
            <a:r>
              <a:rPr lang="en-US" dirty="0">
                <a:solidFill>
                  <a:srgbClr val="002060"/>
                </a:solidFill>
                <a:cs typeface="Times New Roman" pitchFamily="18" charset="0"/>
              </a:rPr>
              <a:t>Your body rests </a:t>
            </a:r>
          </a:p>
          <a:p>
            <a:pPr>
              <a:spcBef>
                <a:spcPct val="0"/>
              </a:spcBef>
            </a:pPr>
            <a:r>
              <a:rPr lang="en-US" dirty="0">
                <a:solidFill>
                  <a:srgbClr val="002060"/>
                </a:solidFill>
                <a:cs typeface="Times New Roman" pitchFamily="18" charset="0"/>
              </a:rPr>
              <a:t>	Body starts to manufacture growth hormones</a:t>
            </a:r>
          </a:p>
          <a:p>
            <a:pPr>
              <a:spcBef>
                <a:spcPct val="0"/>
              </a:spcBef>
            </a:pPr>
            <a:r>
              <a:rPr lang="en-US" dirty="0">
                <a:solidFill>
                  <a:srgbClr val="002060"/>
                </a:solidFill>
                <a:cs typeface="Times New Roman" pitchFamily="18" charset="0"/>
              </a:rPr>
              <a:t>	Starts to make antibodies</a:t>
            </a:r>
          </a:p>
          <a:p>
            <a:pPr>
              <a:spcBef>
                <a:spcPct val="0"/>
              </a:spcBef>
            </a:pPr>
            <a:endParaRPr lang="en-US" dirty="0">
              <a:solidFill>
                <a:srgbClr val="002060"/>
              </a:solidFill>
              <a:latin typeface="Times New Roman" pitchFamily="18" charset="0"/>
              <a:ea typeface="+mj-ea"/>
              <a:cs typeface="Times New Roman" pitchFamily="18" charset="0"/>
            </a:endParaRPr>
          </a:p>
          <a:p>
            <a:pPr>
              <a:spcBef>
                <a:spcPct val="0"/>
              </a:spcBef>
            </a:pPr>
            <a:r>
              <a:rPr lang="en-US" dirty="0">
                <a:solidFill>
                  <a:srgbClr val="002060"/>
                </a:solidFill>
                <a:latin typeface="Times New Roman" pitchFamily="18" charset="0"/>
                <a:ea typeface="+mj-ea"/>
                <a:cs typeface="Times New Roman" pitchFamily="18" charset="0"/>
              </a:rPr>
              <a:t>	N1</a:t>
            </a:r>
            <a:r>
              <a:rPr lang="en-US" dirty="0">
                <a:solidFill>
                  <a:srgbClr val="002060"/>
                </a:solidFill>
                <a:ea typeface="+mj-ea"/>
                <a:cs typeface="+mj-cs"/>
              </a:rPr>
              <a:t> </a:t>
            </a:r>
            <a:r>
              <a:rPr lang="en-US" sz="2000" dirty="0">
                <a:solidFill>
                  <a:srgbClr val="002060"/>
                </a:solidFill>
                <a:ea typeface="+mj-ea"/>
                <a:cs typeface="+mj-cs"/>
              </a:rPr>
              <a:t> -  	</a:t>
            </a:r>
            <a:r>
              <a:rPr lang="en-US" dirty="0">
                <a:solidFill>
                  <a:srgbClr val="002060"/>
                </a:solidFill>
                <a:ea typeface="+mj-ea"/>
                <a:cs typeface="+mj-cs"/>
              </a:rPr>
              <a:t>Body rests</a:t>
            </a:r>
          </a:p>
          <a:p>
            <a:pPr>
              <a:spcBef>
                <a:spcPct val="0"/>
              </a:spcBef>
            </a:pPr>
            <a:r>
              <a:rPr lang="en-US" dirty="0">
                <a:solidFill>
                  <a:srgbClr val="002060"/>
                </a:solidFill>
                <a:ea typeface="+mj-ea"/>
                <a:cs typeface="+mj-cs"/>
              </a:rPr>
              <a:t>		Alpha Waves</a:t>
            </a:r>
          </a:p>
          <a:p>
            <a:pPr>
              <a:spcBef>
                <a:spcPct val="0"/>
              </a:spcBef>
            </a:pPr>
            <a:r>
              <a:rPr lang="en-US" dirty="0">
                <a:solidFill>
                  <a:srgbClr val="002060"/>
                </a:solidFill>
                <a:ea typeface="+mj-ea"/>
                <a:cs typeface="+mj-cs"/>
              </a:rPr>
              <a:t>		Stage One lasts about 5- 12 minutes</a:t>
            </a:r>
          </a:p>
          <a:p>
            <a:pPr>
              <a:spcBef>
                <a:spcPct val="0"/>
              </a:spcBef>
            </a:pPr>
            <a:r>
              <a:rPr lang="en-US" dirty="0">
                <a:solidFill>
                  <a:srgbClr val="002060"/>
                </a:solidFill>
                <a:ea typeface="+mj-ea"/>
                <a:cs typeface="+mj-cs"/>
              </a:rPr>
              <a:t>		We hear things but don’t care unless it’s important</a:t>
            </a:r>
          </a:p>
          <a:p>
            <a:pPr>
              <a:spcBef>
                <a:spcPct val="0"/>
              </a:spcBef>
            </a:pPr>
            <a:r>
              <a:rPr lang="en-US" dirty="0">
                <a:solidFill>
                  <a:srgbClr val="002060"/>
                </a:solidFill>
                <a:ea typeface="+mj-ea"/>
                <a:cs typeface="+mj-cs"/>
              </a:rPr>
              <a:t>		</a:t>
            </a:r>
            <a:r>
              <a:rPr lang="en-US" dirty="0" err="1">
                <a:solidFill>
                  <a:srgbClr val="002060"/>
                </a:solidFill>
              </a:rPr>
              <a:t>hypnic</a:t>
            </a:r>
            <a:r>
              <a:rPr lang="en-US" dirty="0">
                <a:solidFill>
                  <a:srgbClr val="002060"/>
                </a:solidFill>
              </a:rPr>
              <a:t> </a:t>
            </a:r>
            <a:r>
              <a:rPr lang="en-US" dirty="0" err="1">
                <a:solidFill>
                  <a:srgbClr val="002060"/>
                </a:solidFill>
              </a:rPr>
              <a:t>myoclonia</a:t>
            </a:r>
            <a:endParaRPr lang="en-US" dirty="0">
              <a:solidFill>
                <a:srgbClr val="002060"/>
              </a:solidFill>
            </a:endParaRPr>
          </a:p>
          <a:p>
            <a:pPr>
              <a:spcBef>
                <a:spcPct val="0"/>
              </a:spcBef>
            </a:pPr>
            <a:r>
              <a:rPr lang="en-US" dirty="0">
                <a:solidFill>
                  <a:srgbClr val="002060"/>
                </a:solidFill>
              </a:rPr>
              <a:t>	 	(similar to when we jump when startled)</a:t>
            </a:r>
          </a:p>
          <a:p>
            <a:pPr>
              <a:spcBef>
                <a:spcPct val="0"/>
              </a:spcBef>
            </a:pPr>
            <a:endParaRPr lang="en-US" dirty="0">
              <a:solidFill>
                <a:srgbClr val="002060"/>
              </a:solidFill>
              <a:ea typeface="+mj-ea"/>
              <a:cs typeface="+mj-cs"/>
            </a:endParaRPr>
          </a:p>
          <a:p>
            <a:pPr>
              <a:spcBef>
                <a:spcPct val="0"/>
              </a:spcBef>
            </a:pPr>
            <a:r>
              <a:rPr lang="en-US" dirty="0">
                <a:solidFill>
                  <a:srgbClr val="002060"/>
                </a:solidFill>
                <a:cs typeface="Times New Roman" pitchFamily="18" charset="0"/>
              </a:rPr>
              <a:t>	N2-	about 10 – 20 minutes</a:t>
            </a:r>
          </a:p>
          <a:p>
            <a:pPr>
              <a:spcBef>
                <a:spcPct val="0"/>
              </a:spcBef>
            </a:pPr>
            <a:r>
              <a:rPr lang="en-US" dirty="0">
                <a:solidFill>
                  <a:srgbClr val="002060"/>
                </a:solidFill>
                <a:cs typeface="Times New Roman" pitchFamily="18" charset="0"/>
              </a:rPr>
              <a:t>		We can still hear, but we don’t understand</a:t>
            </a:r>
          </a:p>
          <a:p>
            <a:pPr>
              <a:spcBef>
                <a:spcPct val="0"/>
              </a:spcBef>
            </a:pPr>
            <a:r>
              <a:rPr lang="en-US" dirty="0">
                <a:solidFill>
                  <a:srgbClr val="002060"/>
                </a:solidFill>
                <a:cs typeface="Times New Roman" pitchFamily="18" charset="0"/>
              </a:rPr>
              <a:t>		About half our sleep is stage 2</a:t>
            </a:r>
          </a:p>
          <a:p>
            <a:pPr>
              <a:spcBef>
                <a:spcPct val="0"/>
              </a:spcBef>
            </a:pPr>
            <a:r>
              <a:rPr lang="en-US" dirty="0">
                <a:solidFill>
                  <a:srgbClr val="002060"/>
                </a:solidFill>
                <a:cs typeface="Times New Roman" pitchFamily="18" charset="0"/>
              </a:rPr>
              <a:t>		hypnogogic imagery</a:t>
            </a:r>
          </a:p>
          <a:p>
            <a:pPr>
              <a:spcBef>
                <a:spcPct val="0"/>
              </a:spcBef>
            </a:pPr>
            <a:endParaRPr lang="en-US" dirty="0">
              <a:solidFill>
                <a:srgbClr val="002060"/>
              </a:solidFill>
              <a:ea typeface="+mj-ea"/>
              <a:cs typeface="+mj-cs"/>
            </a:endParaRPr>
          </a:p>
          <a:p>
            <a:pPr>
              <a:spcBef>
                <a:spcPct val="0"/>
              </a:spcBef>
            </a:pPr>
            <a:r>
              <a:rPr lang="en-US" dirty="0">
                <a:solidFill>
                  <a:srgbClr val="002060"/>
                </a:solidFill>
                <a:cs typeface="Times New Roman" pitchFamily="18" charset="0"/>
              </a:rPr>
              <a:t>	N3-	Deep sleep- slow delta waves start</a:t>
            </a:r>
          </a:p>
          <a:p>
            <a:pPr>
              <a:spcBef>
                <a:spcPct val="0"/>
              </a:spcBef>
            </a:pPr>
            <a:r>
              <a:rPr lang="en-US" dirty="0">
                <a:solidFill>
                  <a:srgbClr val="002060"/>
                </a:solidFill>
                <a:cs typeface="Times New Roman" pitchFamily="18" charset="0"/>
              </a:rPr>
              <a:t>		growth hormones</a:t>
            </a:r>
          </a:p>
          <a:p>
            <a:pPr>
              <a:spcBef>
                <a:spcPct val="0"/>
              </a:spcBef>
            </a:pPr>
            <a:r>
              <a:rPr lang="en-US" dirty="0">
                <a:solidFill>
                  <a:srgbClr val="002060"/>
                </a:solidFill>
                <a:cs typeface="Times New Roman" pitchFamily="18" charset="0"/>
              </a:rPr>
              <a:t>		we don’t hear sounds in the house</a:t>
            </a:r>
            <a:endParaRPr lang="en-US" dirty="0">
              <a:solidFill>
                <a:srgbClr val="002060"/>
              </a:solidFill>
              <a:ea typeface="+mj-ea"/>
              <a:cs typeface="Times New Roman" pitchFamily="18" charset="0"/>
            </a:endParaRPr>
          </a:p>
          <a:p>
            <a:pPr>
              <a:spcBef>
                <a:spcPct val="0"/>
              </a:spcBef>
            </a:pPr>
            <a:r>
              <a:rPr lang="en-US" dirty="0">
                <a:solidFill>
                  <a:srgbClr val="002060"/>
                </a:solidFill>
                <a:ea typeface="+mj-ea"/>
                <a:cs typeface="Times New Roman" pitchFamily="18" charset="0"/>
              </a:rPr>
              <a:t>	</a:t>
            </a:r>
          </a:p>
          <a:p>
            <a:pPr>
              <a:spcBef>
                <a:spcPct val="0"/>
              </a:spcBef>
            </a:pPr>
            <a:endParaRPr lang="en-US" dirty="0">
              <a:solidFill>
                <a:srgbClr val="002060"/>
              </a:solidFill>
              <a:ea typeface="+mj-ea"/>
              <a:cs typeface="Times New Roman" pitchFamily="18" charset="0"/>
            </a:endParaRPr>
          </a:p>
          <a:p>
            <a:pPr lvl="2">
              <a:spcBef>
                <a:spcPct val="0"/>
              </a:spcBef>
            </a:pPr>
            <a:endParaRPr lang="en-US" dirty="0">
              <a:solidFill>
                <a:srgbClr val="002060"/>
              </a:solidFill>
              <a:ea typeface="+mj-ea"/>
              <a:cs typeface="+mj-cs"/>
            </a:endParaRPr>
          </a:p>
        </p:txBody>
      </p:sp>
      <p:sp>
        <p:nvSpPr>
          <p:cNvPr id="2" name="Rectangle 1"/>
          <p:cNvSpPr/>
          <p:nvPr/>
        </p:nvSpPr>
        <p:spPr>
          <a:xfrm>
            <a:off x="1828800" y="5867400"/>
            <a:ext cx="6469063" cy="369332"/>
          </a:xfrm>
          <a:prstGeom prst="rect">
            <a:avLst/>
          </a:prstGeom>
        </p:spPr>
        <p:txBody>
          <a:bodyPr wrap="square">
            <a:spAutoFit/>
          </a:bodyPr>
          <a:lstStyle/>
          <a:p>
            <a:pPr>
              <a:spcBef>
                <a:spcPct val="0"/>
              </a:spcBef>
            </a:pPr>
            <a:r>
              <a:rPr lang="en-US" dirty="0">
                <a:solidFill>
                  <a:srgbClr val="002060"/>
                </a:solidFill>
              </a:rPr>
              <a:t>	 	</a:t>
            </a:r>
          </a:p>
        </p:txBody>
      </p:sp>
    </p:spTree>
    <p:extLst>
      <p:ext uri="{BB962C8B-B14F-4D97-AF65-F5344CB8AC3E}">
        <p14:creationId xmlns:p14="http://schemas.microsoft.com/office/powerpoint/2010/main" val="30670889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 y="-228600"/>
            <a:ext cx="7498080" cy="1143000"/>
          </a:xfrm>
        </p:spPr>
        <p:txBody>
          <a:bodyPr>
            <a:normAutofit/>
          </a:bodyPr>
          <a:lstStyle/>
          <a:p>
            <a:r>
              <a:rPr lang="en-US" sz="3200" dirty="0"/>
              <a:t>Stages of sleep: </a:t>
            </a:r>
            <a:r>
              <a:rPr lang="en-US" sz="3200" dirty="0" smtClean="0"/>
              <a:t>Non-REM, cont.</a:t>
            </a:r>
            <a:endParaRPr lang="en-US" sz="3200" dirty="0"/>
          </a:p>
        </p:txBody>
      </p:sp>
      <p:sp>
        <p:nvSpPr>
          <p:cNvPr id="6" name="Rectangle 5"/>
          <p:cNvSpPr/>
          <p:nvPr/>
        </p:nvSpPr>
        <p:spPr>
          <a:xfrm>
            <a:off x="1066800" y="228600"/>
            <a:ext cx="8229600" cy="7940635"/>
          </a:xfrm>
          <a:prstGeom prst="rect">
            <a:avLst/>
          </a:prstGeom>
        </p:spPr>
        <p:txBody>
          <a:bodyPr wrap="square">
            <a:spAutoFit/>
          </a:bodyPr>
          <a:lstStyle/>
          <a:p>
            <a:pPr>
              <a:spcBef>
                <a:spcPct val="0"/>
              </a:spcBef>
            </a:pPr>
            <a:endParaRPr lang="en-US" dirty="0">
              <a:solidFill>
                <a:srgbClr val="002060"/>
              </a:solidFill>
              <a:latin typeface="Times New Roman" pitchFamily="18" charset="0"/>
              <a:ea typeface="+mj-ea"/>
              <a:cs typeface="Times New Roman" pitchFamily="18" charset="0"/>
            </a:endParaRPr>
          </a:p>
          <a:p>
            <a:pPr>
              <a:spcBef>
                <a:spcPct val="0"/>
              </a:spcBef>
            </a:pPr>
            <a:r>
              <a:rPr lang="en-US" dirty="0">
                <a:solidFill>
                  <a:srgbClr val="002060"/>
                </a:solidFill>
                <a:latin typeface="Times New Roman" pitchFamily="18" charset="0"/>
                <a:ea typeface="+mj-ea"/>
                <a:cs typeface="Times New Roman" pitchFamily="18" charset="0"/>
              </a:rPr>
              <a:t>	</a:t>
            </a:r>
            <a:r>
              <a:rPr lang="en-US" sz="2400" b="1" dirty="0">
                <a:solidFill>
                  <a:srgbClr val="7030A0"/>
                </a:solidFill>
                <a:latin typeface="Times New Roman" pitchFamily="18" charset="0"/>
                <a:cs typeface="Times New Roman" pitchFamily="18" charset="0"/>
              </a:rPr>
              <a:t>N4  </a:t>
            </a:r>
            <a:r>
              <a:rPr lang="en-US" sz="2000" b="1" dirty="0">
                <a:solidFill>
                  <a:srgbClr val="7030A0"/>
                </a:solidFill>
                <a:cs typeface="Times New Roman" pitchFamily="18" charset="0"/>
              </a:rPr>
              <a:t>Deepest Sleep- your brain recharges</a:t>
            </a:r>
          </a:p>
          <a:p>
            <a:pPr>
              <a:spcBef>
                <a:spcPct val="0"/>
              </a:spcBef>
            </a:pPr>
            <a:r>
              <a:rPr lang="en-US" sz="2000" b="1" dirty="0">
                <a:solidFill>
                  <a:srgbClr val="7030A0"/>
                </a:solidFill>
                <a:cs typeface="Times New Roman" pitchFamily="18" charset="0"/>
              </a:rPr>
              <a:t>	Also called Slow Wave Sleep</a:t>
            </a:r>
          </a:p>
          <a:p>
            <a:pPr>
              <a:spcBef>
                <a:spcPct val="0"/>
              </a:spcBef>
            </a:pPr>
            <a:r>
              <a:rPr lang="en-US" dirty="0">
                <a:solidFill>
                  <a:srgbClr val="002060"/>
                </a:solidFill>
                <a:cs typeface="Times New Roman" pitchFamily="18" charset="0"/>
              </a:rPr>
              <a:t>	</a:t>
            </a:r>
          </a:p>
          <a:p>
            <a:pPr>
              <a:spcBef>
                <a:spcPct val="0"/>
              </a:spcBef>
            </a:pPr>
            <a:r>
              <a:rPr lang="en-US" dirty="0">
                <a:solidFill>
                  <a:srgbClr val="002060"/>
                </a:solidFill>
                <a:cs typeface="Times New Roman" pitchFamily="18" charset="0"/>
              </a:rPr>
              <a:t>	Delta-waves</a:t>
            </a:r>
          </a:p>
          <a:p>
            <a:pPr lvl="2">
              <a:spcBef>
                <a:spcPct val="0"/>
              </a:spcBef>
            </a:pPr>
            <a:r>
              <a:rPr lang="en-US" dirty="0">
                <a:solidFill>
                  <a:srgbClr val="002060"/>
                </a:solidFill>
                <a:ea typeface="+mj-ea"/>
                <a:cs typeface="Times New Roman" pitchFamily="18" charset="0"/>
              </a:rPr>
              <a:t>Difficult to wake</a:t>
            </a:r>
          </a:p>
          <a:p>
            <a:pPr lvl="2">
              <a:spcBef>
                <a:spcPct val="0"/>
              </a:spcBef>
            </a:pPr>
            <a:r>
              <a:rPr lang="en-US" dirty="0">
                <a:solidFill>
                  <a:srgbClr val="002060"/>
                </a:solidFill>
                <a:ea typeface="+mj-ea"/>
                <a:cs typeface="Times New Roman" pitchFamily="18" charset="0"/>
              </a:rPr>
              <a:t>Bed-wetting</a:t>
            </a:r>
          </a:p>
          <a:p>
            <a:pPr lvl="2">
              <a:spcBef>
                <a:spcPct val="0"/>
              </a:spcBef>
            </a:pPr>
            <a:r>
              <a:rPr lang="en-US" dirty="0">
                <a:solidFill>
                  <a:srgbClr val="002060"/>
                </a:solidFill>
                <a:ea typeface="+mj-ea"/>
                <a:cs typeface="Times New Roman" pitchFamily="18" charset="0"/>
              </a:rPr>
              <a:t>Night terrors</a:t>
            </a:r>
          </a:p>
          <a:p>
            <a:pPr lvl="2">
              <a:spcBef>
                <a:spcPct val="0"/>
              </a:spcBef>
            </a:pPr>
            <a:r>
              <a:rPr lang="en-US" dirty="0">
                <a:solidFill>
                  <a:srgbClr val="002060"/>
                </a:solidFill>
                <a:ea typeface="+mj-ea"/>
                <a:cs typeface="Times New Roman" pitchFamily="18" charset="0"/>
              </a:rPr>
              <a:t>Sleep walking</a:t>
            </a:r>
          </a:p>
          <a:p>
            <a:pPr lvl="2">
              <a:spcBef>
                <a:spcPct val="0"/>
              </a:spcBef>
            </a:pPr>
            <a:r>
              <a:rPr lang="en-US" dirty="0">
                <a:solidFill>
                  <a:srgbClr val="002060"/>
                </a:solidFill>
                <a:ea typeface="+mj-ea"/>
                <a:cs typeface="Times New Roman" pitchFamily="18" charset="0"/>
              </a:rPr>
              <a:t>Growth hormones for children &amp; young adults</a:t>
            </a:r>
          </a:p>
          <a:p>
            <a:pPr lvl="2">
              <a:spcBef>
                <a:spcPct val="0"/>
              </a:spcBef>
            </a:pPr>
            <a:r>
              <a:rPr lang="en-US" dirty="0">
                <a:solidFill>
                  <a:srgbClr val="002060"/>
                </a:solidFill>
                <a:ea typeface="+mj-ea"/>
                <a:cs typeface="Times New Roman" pitchFamily="18" charset="0"/>
              </a:rPr>
              <a:t>Immune System kicks in</a:t>
            </a:r>
          </a:p>
          <a:p>
            <a:pPr lvl="2">
              <a:spcBef>
                <a:spcPct val="0"/>
              </a:spcBef>
            </a:pPr>
            <a:r>
              <a:rPr lang="en-US" dirty="0">
                <a:solidFill>
                  <a:srgbClr val="002060"/>
                </a:solidFill>
                <a:ea typeface="+mj-ea"/>
                <a:cs typeface="Times New Roman" pitchFamily="18" charset="0"/>
              </a:rPr>
              <a:t>Repairs damages (inc. those caused by stress)</a:t>
            </a:r>
          </a:p>
          <a:p>
            <a:pPr lvl="2">
              <a:spcBef>
                <a:spcPct val="0"/>
              </a:spcBef>
            </a:pPr>
            <a:r>
              <a:rPr lang="en-US" dirty="0">
                <a:solidFill>
                  <a:srgbClr val="002060"/>
                </a:solidFill>
                <a:ea typeface="+mj-ea"/>
                <a:cs typeface="Times New Roman" pitchFamily="18" charset="0"/>
              </a:rPr>
              <a:t>Beauty sleep</a:t>
            </a:r>
          </a:p>
          <a:p>
            <a:pPr lvl="2">
              <a:spcBef>
                <a:spcPct val="0"/>
              </a:spcBef>
            </a:pPr>
            <a:r>
              <a:rPr lang="en-US" dirty="0">
                <a:solidFill>
                  <a:srgbClr val="002060"/>
                </a:solidFill>
                <a:ea typeface="+mj-ea"/>
                <a:cs typeface="Times New Roman" pitchFamily="18" charset="0"/>
              </a:rPr>
              <a:t>Consolidate memory</a:t>
            </a:r>
          </a:p>
          <a:p>
            <a:pPr lvl="2">
              <a:spcBef>
                <a:spcPct val="0"/>
              </a:spcBef>
            </a:pPr>
            <a:r>
              <a:rPr lang="en-US" dirty="0">
                <a:solidFill>
                  <a:srgbClr val="002060"/>
                </a:solidFill>
                <a:ea typeface="+mj-ea"/>
                <a:cs typeface="Times New Roman" pitchFamily="18" charset="0"/>
              </a:rPr>
              <a:t>Encode memory (improves learning ability)</a:t>
            </a:r>
          </a:p>
          <a:p>
            <a:pPr lvl="2">
              <a:spcBef>
                <a:spcPct val="0"/>
              </a:spcBef>
            </a:pPr>
            <a:r>
              <a:rPr lang="en-US" dirty="0">
                <a:solidFill>
                  <a:srgbClr val="002060"/>
                </a:solidFill>
                <a:ea typeface="+mj-ea"/>
                <a:cs typeface="Times New Roman" pitchFamily="18" charset="0"/>
              </a:rPr>
              <a:t>Sleep amnesia- we don’t remember phone calls, alarms, etc.</a:t>
            </a:r>
          </a:p>
          <a:p>
            <a:pPr>
              <a:spcBef>
                <a:spcPct val="0"/>
              </a:spcBef>
            </a:pPr>
            <a:endParaRPr lang="en-US" dirty="0">
              <a:solidFill>
                <a:srgbClr val="002060"/>
              </a:solidFill>
              <a:ea typeface="+mj-ea"/>
              <a:cs typeface="Times New Roman" pitchFamily="18" charset="0"/>
            </a:endParaRPr>
          </a:p>
          <a:p>
            <a:pPr marL="285750" indent="-285750">
              <a:spcBef>
                <a:spcPct val="0"/>
              </a:spcBef>
              <a:buFont typeface="Wingdings" panose="05000000000000000000" pitchFamily="2" charset="2"/>
              <a:buChar char="Ø"/>
            </a:pPr>
            <a:r>
              <a:rPr lang="en-US" dirty="0">
                <a:solidFill>
                  <a:srgbClr val="002060"/>
                </a:solidFill>
                <a:cs typeface="Times New Roman" pitchFamily="18" charset="0"/>
              </a:rPr>
              <a:t>stage 3 and 4 are the longest part of sleep 		</a:t>
            </a:r>
          </a:p>
          <a:p>
            <a:pPr marL="742950" lvl="1" indent="-285750">
              <a:spcBef>
                <a:spcPct val="0"/>
              </a:spcBef>
              <a:buFont typeface="Wingdings" panose="05000000000000000000" pitchFamily="2" charset="2"/>
              <a:buChar char="Ø"/>
            </a:pPr>
            <a:r>
              <a:rPr lang="en-US" dirty="0">
                <a:solidFill>
                  <a:srgbClr val="002060"/>
                </a:solidFill>
                <a:cs typeface="Times New Roman" pitchFamily="18" charset="0"/>
              </a:rPr>
              <a:t>Overall,  about 20% of our sleep each night- </a:t>
            </a:r>
          </a:p>
          <a:p>
            <a:pPr>
              <a:spcBef>
                <a:spcPct val="0"/>
              </a:spcBef>
            </a:pPr>
            <a:r>
              <a:rPr lang="en-US" dirty="0">
                <a:solidFill>
                  <a:srgbClr val="002060"/>
                </a:solidFill>
                <a:cs typeface="Times New Roman" pitchFamily="18" charset="0"/>
              </a:rPr>
              <a:t>		most of in the first occurs in the first two sleep cycles</a:t>
            </a:r>
            <a:endParaRPr lang="en-US" dirty="0">
              <a:solidFill>
                <a:srgbClr val="002060"/>
              </a:solidFill>
              <a:ea typeface="+mj-ea"/>
              <a:cs typeface="Times New Roman" pitchFamily="18" charset="0"/>
            </a:endParaRPr>
          </a:p>
          <a:p>
            <a:pPr>
              <a:spcBef>
                <a:spcPct val="0"/>
              </a:spcBef>
            </a:pPr>
            <a:endParaRPr lang="en-US" dirty="0">
              <a:solidFill>
                <a:srgbClr val="002060"/>
              </a:solidFill>
              <a:ea typeface="+mj-ea"/>
              <a:cs typeface="Times New Roman" pitchFamily="18" charset="0"/>
            </a:endParaRPr>
          </a:p>
          <a:p>
            <a:pPr>
              <a:spcBef>
                <a:spcPct val="0"/>
              </a:spcBef>
              <a:buClr>
                <a:srgbClr val="C00000"/>
              </a:buClr>
              <a:buFont typeface="Wingdings" pitchFamily="2" charset="2"/>
              <a:buChar char="ü"/>
            </a:pPr>
            <a:r>
              <a:rPr lang="en-US" b="1" dirty="0">
                <a:solidFill>
                  <a:srgbClr val="002060"/>
                </a:solidFill>
                <a:ea typeface="+mj-ea"/>
                <a:cs typeface="Times New Roman" pitchFamily="18" charset="0"/>
              </a:rPr>
              <a:t>Dream science experts  believe most dreams are during REM sleep. </a:t>
            </a:r>
          </a:p>
          <a:p>
            <a:pPr>
              <a:spcBef>
                <a:spcPct val="0"/>
              </a:spcBef>
              <a:buClr>
                <a:srgbClr val="C00000"/>
              </a:buClr>
              <a:buFont typeface="Wingdings" pitchFamily="2" charset="2"/>
              <a:buChar char="ü"/>
            </a:pPr>
            <a:r>
              <a:rPr lang="en-US" b="1" dirty="0">
                <a:solidFill>
                  <a:srgbClr val="002060"/>
                </a:solidFill>
                <a:ea typeface="+mj-ea"/>
                <a:cs typeface="Times New Roman" pitchFamily="18" charset="0"/>
              </a:rPr>
              <a:t>More recent science shows some dreams  in non-rem sleep</a:t>
            </a:r>
          </a:p>
          <a:p>
            <a:pPr>
              <a:spcBef>
                <a:spcPct val="0"/>
              </a:spcBef>
            </a:pPr>
            <a:endParaRPr lang="en-US" dirty="0">
              <a:solidFill>
                <a:srgbClr val="002060"/>
              </a:solidFill>
              <a:ea typeface="+mj-ea"/>
              <a:cs typeface="Times New Roman" pitchFamily="18" charset="0"/>
            </a:endParaRPr>
          </a:p>
          <a:p>
            <a:pPr>
              <a:spcBef>
                <a:spcPct val="0"/>
              </a:spcBef>
            </a:pPr>
            <a:endParaRPr lang="en-US" dirty="0">
              <a:solidFill>
                <a:srgbClr val="002060"/>
              </a:solidFill>
              <a:ea typeface="+mj-ea"/>
              <a:cs typeface="Times New Roman" pitchFamily="18" charset="0"/>
            </a:endParaRPr>
          </a:p>
          <a:p>
            <a:pPr>
              <a:spcBef>
                <a:spcPct val="0"/>
              </a:spcBef>
            </a:pPr>
            <a:r>
              <a:rPr lang="en-US" dirty="0">
                <a:solidFill>
                  <a:srgbClr val="002060"/>
                </a:solidFill>
                <a:ea typeface="+mj-ea"/>
                <a:cs typeface="Times New Roman" pitchFamily="18" charset="0"/>
              </a:rPr>
              <a:t>	</a:t>
            </a:r>
          </a:p>
          <a:p>
            <a:pPr>
              <a:spcBef>
                <a:spcPct val="0"/>
              </a:spcBef>
            </a:pPr>
            <a:endParaRPr lang="en-US" dirty="0">
              <a:solidFill>
                <a:srgbClr val="002060"/>
              </a:solidFill>
              <a:ea typeface="+mj-ea"/>
              <a:cs typeface="Times New Roman" pitchFamily="18" charset="0"/>
            </a:endParaRPr>
          </a:p>
          <a:p>
            <a:pPr lvl="2">
              <a:spcBef>
                <a:spcPct val="0"/>
              </a:spcBef>
            </a:pPr>
            <a:endParaRPr lang="en-US" dirty="0">
              <a:solidFill>
                <a:srgbClr val="002060"/>
              </a:solidFill>
              <a:ea typeface="+mj-ea"/>
              <a:cs typeface="+mj-cs"/>
            </a:endParaRPr>
          </a:p>
        </p:txBody>
      </p:sp>
    </p:spTree>
    <p:extLst>
      <p:ext uri="{BB962C8B-B14F-4D97-AF65-F5344CB8AC3E}">
        <p14:creationId xmlns:p14="http://schemas.microsoft.com/office/powerpoint/2010/main" val="22452472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Parasomnia  (sleep disorders)</a:t>
            </a:r>
            <a:endParaRPr lang="en-US" sz="3200" dirty="0"/>
          </a:p>
        </p:txBody>
      </p:sp>
      <p:sp>
        <p:nvSpPr>
          <p:cNvPr id="3" name="Content Placeholder 2"/>
          <p:cNvSpPr>
            <a:spLocks noGrp="1"/>
          </p:cNvSpPr>
          <p:nvPr>
            <p:ph idx="1"/>
          </p:nvPr>
        </p:nvSpPr>
        <p:spPr/>
        <p:txBody>
          <a:bodyPr>
            <a:normAutofit fontScale="92500" lnSpcReduction="20000"/>
          </a:bodyPr>
          <a:lstStyle/>
          <a:p>
            <a:r>
              <a:rPr lang="en-US" sz="2400" dirty="0"/>
              <a:t>Sleep T</a:t>
            </a:r>
            <a:r>
              <a:rPr lang="en-US" sz="2400" dirty="0" smtClean="0"/>
              <a:t>alking  (Somniloquy)</a:t>
            </a:r>
          </a:p>
          <a:p>
            <a:r>
              <a:rPr lang="en-US" sz="2400" dirty="0" smtClean="0"/>
              <a:t>Sleep Walking</a:t>
            </a:r>
          </a:p>
          <a:p>
            <a:r>
              <a:rPr lang="en-US" sz="2400" dirty="0"/>
              <a:t>Sleep Eating</a:t>
            </a:r>
          </a:p>
          <a:p>
            <a:r>
              <a:rPr lang="en-US" sz="2400" dirty="0" smtClean="0"/>
              <a:t>Night Terrors</a:t>
            </a:r>
          </a:p>
          <a:p>
            <a:r>
              <a:rPr lang="en-US" sz="2400" dirty="0" smtClean="0"/>
              <a:t>Narcolepsy</a:t>
            </a:r>
          </a:p>
          <a:p>
            <a:r>
              <a:rPr lang="en-US" sz="2400" dirty="0" smtClean="0"/>
              <a:t>Sleep Paralysis</a:t>
            </a:r>
          </a:p>
          <a:p>
            <a:r>
              <a:rPr lang="en-US" sz="2400" dirty="0" smtClean="0"/>
              <a:t>Seeing Ghosts</a:t>
            </a:r>
          </a:p>
          <a:p>
            <a:r>
              <a:rPr lang="en-US" sz="2400" dirty="0" err="1" smtClean="0"/>
              <a:t>Hypnic</a:t>
            </a:r>
            <a:r>
              <a:rPr lang="en-US" sz="2400" dirty="0" smtClean="0"/>
              <a:t> jerk  (</a:t>
            </a:r>
            <a:r>
              <a:rPr lang="en-US" sz="2400" i="1" dirty="0" err="1" smtClean="0"/>
              <a:t>predormital</a:t>
            </a:r>
            <a:r>
              <a:rPr lang="en-US" sz="2400" i="1" dirty="0" smtClean="0"/>
              <a:t> myoclonus)</a:t>
            </a:r>
            <a:endParaRPr lang="en-US" sz="2400" dirty="0" smtClean="0"/>
          </a:p>
          <a:p>
            <a:pPr marL="82296" indent="0">
              <a:buNone/>
            </a:pPr>
            <a:endParaRPr lang="en-US" dirty="0" smtClean="0"/>
          </a:p>
          <a:p>
            <a:pPr marL="82296" indent="0">
              <a:buNone/>
            </a:pPr>
            <a:r>
              <a:rPr lang="en-US" sz="2000" dirty="0" smtClean="0"/>
              <a:t>These happen when we’re partially awake, and ‘stuck’ </a:t>
            </a:r>
            <a:r>
              <a:rPr lang="en-US" sz="2000" dirty="0"/>
              <a:t>between deep sleep and </a:t>
            </a:r>
            <a:r>
              <a:rPr lang="en-US" sz="2000" dirty="0" smtClean="0"/>
              <a:t>awake</a:t>
            </a:r>
          </a:p>
          <a:p>
            <a:r>
              <a:rPr lang="en-US" sz="2000" dirty="0" smtClean="0"/>
              <a:t>may be hereditary</a:t>
            </a:r>
          </a:p>
          <a:p>
            <a:r>
              <a:rPr lang="en-US" sz="2000" dirty="0"/>
              <a:t>o</a:t>
            </a:r>
            <a:r>
              <a:rPr lang="en-US" sz="2000" dirty="0" smtClean="0"/>
              <a:t>ccurs more often with a fever</a:t>
            </a:r>
          </a:p>
          <a:p>
            <a:r>
              <a:rPr lang="en-US" sz="2000" dirty="0" smtClean="0"/>
              <a:t>Stress, exhaustion</a:t>
            </a:r>
          </a:p>
          <a:p>
            <a:pPr marL="82296" indent="0">
              <a:buNone/>
            </a:pPr>
            <a:endParaRPr lang="en-US" sz="1800" dirty="0"/>
          </a:p>
        </p:txBody>
      </p:sp>
    </p:spTree>
    <p:extLst>
      <p:ext uri="{BB962C8B-B14F-4D97-AF65-F5344CB8AC3E}">
        <p14:creationId xmlns:p14="http://schemas.microsoft.com/office/powerpoint/2010/main" val="37928990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2362200" y="6019800"/>
            <a:ext cx="8070156" cy="261610"/>
          </a:xfrm>
          <a:prstGeom prst="rect">
            <a:avLst/>
          </a:prstGeom>
          <a:noFill/>
        </p:spPr>
        <p:txBody>
          <a:bodyPr wrap="square" rtlCol="0">
            <a:spAutoFit/>
          </a:bodyPr>
          <a:lstStyle/>
          <a:p>
            <a:r>
              <a:rPr lang="en-US" sz="1100" dirty="0">
                <a:solidFill>
                  <a:prstClr val="black"/>
                </a:solidFill>
              </a:rPr>
              <a:t>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962400"/>
            <a:ext cx="240982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652020" y="2105561"/>
            <a:ext cx="4572000" cy="1323439"/>
          </a:xfrm>
          <a:prstGeom prst="rect">
            <a:avLst/>
          </a:prstGeom>
        </p:spPr>
        <p:txBody>
          <a:bodyPr>
            <a:spAutoFit/>
          </a:bodyPr>
          <a:lstStyle/>
          <a:p>
            <a:r>
              <a:rPr lang="en-US" sz="4000" b="1" cap="all" dirty="0">
                <a:solidFill>
                  <a:srgbClr val="69676D">
                    <a:satMod val="130000"/>
                  </a:srgbClr>
                </a:solidFill>
                <a:effectLst>
                  <a:outerShdw blurRad="50000" dist="30000" dir="5400000" algn="tl" rotWithShape="0">
                    <a:srgbClr val="000000">
                      <a:alpha val="30000"/>
                    </a:srgbClr>
                  </a:outerShdw>
                </a:effectLst>
              </a:rPr>
              <a:t>Coma patients</a:t>
            </a:r>
            <a:endParaRPr lang="en-US" dirty="0">
              <a:solidFill>
                <a:prstClr val="black"/>
              </a:solidFill>
            </a:endParaRPr>
          </a:p>
        </p:txBody>
      </p:sp>
    </p:spTree>
    <p:extLst>
      <p:ext uri="{BB962C8B-B14F-4D97-AF65-F5344CB8AC3E}">
        <p14:creationId xmlns:p14="http://schemas.microsoft.com/office/powerpoint/2010/main" val="12208871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498080" cy="1143000"/>
          </a:xfrm>
        </p:spPr>
        <p:txBody>
          <a:bodyPr>
            <a:normAutofit/>
          </a:bodyPr>
          <a:lstStyle/>
          <a:p>
            <a:r>
              <a:rPr lang="en-US" sz="1600" dirty="0" smtClean="0"/>
              <a:t>Additional informat</a:t>
            </a:r>
            <a:r>
              <a:rPr lang="en-US" sz="1600" dirty="0"/>
              <a:t>i</a:t>
            </a:r>
            <a:r>
              <a:rPr lang="en-US" sz="1600" dirty="0" smtClean="0"/>
              <a:t>on and sources</a:t>
            </a:r>
            <a:endParaRPr lang="en-US" sz="1600" dirty="0"/>
          </a:p>
        </p:txBody>
      </p:sp>
      <p:sp>
        <p:nvSpPr>
          <p:cNvPr id="3" name="Content Placeholder 2"/>
          <p:cNvSpPr>
            <a:spLocks noGrp="1"/>
          </p:cNvSpPr>
          <p:nvPr>
            <p:ph idx="1"/>
          </p:nvPr>
        </p:nvSpPr>
        <p:spPr>
          <a:xfrm>
            <a:off x="1219200" y="1219200"/>
            <a:ext cx="7498080" cy="4800600"/>
          </a:xfrm>
        </p:spPr>
        <p:txBody>
          <a:bodyPr>
            <a:normAutofit/>
          </a:bodyPr>
          <a:lstStyle/>
          <a:p>
            <a:pPr marL="82296" indent="0">
              <a:buNone/>
            </a:pPr>
            <a:r>
              <a:rPr lang="en-US" sz="1200" dirty="0" smtClean="0"/>
              <a:t>Our Brain’s GPS </a:t>
            </a:r>
            <a:r>
              <a:rPr lang="en-US" sz="1200" dirty="0" smtClean="0">
                <a:hlinkClick r:id="rId4"/>
              </a:rPr>
              <a:t>https://www.quantamagazine.org/20141007-brains-positioning-system-linked-to-memory/</a:t>
            </a:r>
            <a:endParaRPr lang="en-US" sz="1200" dirty="0" smtClean="0"/>
          </a:p>
          <a:p>
            <a:pPr marL="82296" indent="0">
              <a:buNone/>
            </a:pPr>
            <a:r>
              <a:rPr lang="en-US" sz="1200" dirty="0" smtClean="0"/>
              <a:t>MIT work; </a:t>
            </a:r>
            <a:r>
              <a:rPr lang="en-US" sz="1200" dirty="0" smtClean="0">
                <a:hlinkClick r:id="rId5"/>
              </a:rPr>
              <a:t>https://www.technologyreview.com/s/542571/a-robot-finds-its-way-using-artificial-gps-brain-cells/</a:t>
            </a:r>
            <a:endParaRPr lang="en-US" sz="1200" dirty="0" smtClean="0"/>
          </a:p>
          <a:p>
            <a:pPr marL="82296" indent="0">
              <a:buNone/>
            </a:pPr>
            <a:r>
              <a:rPr lang="en-US" sz="1200" dirty="0" smtClean="0">
                <a:hlinkClick r:id="rId6"/>
              </a:rPr>
              <a:t>https://www.technologyreview.com/s/531506/nobel-for-brains-location-code/</a:t>
            </a:r>
            <a:endParaRPr lang="en-US" sz="1200" dirty="0" smtClean="0"/>
          </a:p>
          <a:p>
            <a:pPr marL="82296" indent="0">
              <a:buNone/>
            </a:pPr>
            <a:r>
              <a:rPr lang="en-US" sz="1200" dirty="0" smtClean="0"/>
              <a:t>Brainwaves</a:t>
            </a:r>
          </a:p>
          <a:p>
            <a:pPr marL="82296" indent="0">
              <a:buNone/>
            </a:pPr>
            <a:r>
              <a:rPr lang="en-US" sz="1200" dirty="0" smtClean="0">
                <a:hlinkClick r:id="rId7"/>
              </a:rPr>
              <a:t>http://www.brainworksneurotherapy.com/what-are-brainwaves</a:t>
            </a:r>
            <a:endParaRPr lang="en-US" sz="1200" dirty="0" smtClean="0"/>
          </a:p>
          <a:p>
            <a:pPr marL="82296" indent="0">
              <a:buNone/>
            </a:pPr>
            <a:r>
              <a:rPr lang="en-US" sz="1200" dirty="0" smtClean="0"/>
              <a:t>Thinking makes music</a:t>
            </a:r>
          </a:p>
          <a:p>
            <a:pPr marL="0" lvl="0" indent="0">
              <a:spcBef>
                <a:spcPts val="0"/>
              </a:spcBef>
              <a:buClrTx/>
              <a:buSzTx/>
              <a:buNone/>
            </a:pPr>
            <a:r>
              <a:rPr lang="en-US" sz="1200" dirty="0" smtClean="0">
                <a:hlinkClick r:id="rId8"/>
              </a:rPr>
              <a:t>http://www.livescience.com/24789-brain-waves-become-music.html</a:t>
            </a:r>
            <a:endParaRPr lang="en-US" sz="1200" dirty="0" smtClean="0"/>
          </a:p>
          <a:p>
            <a:pPr marL="0" lvl="0" indent="0">
              <a:spcBef>
                <a:spcPts val="0"/>
              </a:spcBef>
              <a:buClrTx/>
              <a:buSzTx/>
              <a:buNone/>
            </a:pPr>
            <a:endParaRPr lang="en-US" sz="1400" dirty="0" smtClean="0">
              <a:solidFill>
                <a:prstClr val="black"/>
              </a:solidFill>
            </a:endParaRPr>
          </a:p>
          <a:p>
            <a:pPr marL="0" lvl="0" indent="0">
              <a:spcBef>
                <a:spcPts val="0"/>
              </a:spcBef>
              <a:buClrTx/>
              <a:buSzTx/>
              <a:buNone/>
            </a:pPr>
            <a:r>
              <a:rPr lang="en-US" sz="1400" dirty="0" smtClean="0">
                <a:solidFill>
                  <a:prstClr val="black"/>
                </a:solidFill>
              </a:rPr>
              <a:t>Adenosine</a:t>
            </a:r>
          </a:p>
          <a:p>
            <a:pPr marL="0" lvl="0" indent="0">
              <a:spcBef>
                <a:spcPts val="0"/>
              </a:spcBef>
              <a:buClrTx/>
              <a:buSzTx/>
              <a:buNone/>
            </a:pPr>
            <a:r>
              <a:rPr lang="en-US" sz="1200" dirty="0" smtClean="0">
                <a:solidFill>
                  <a:prstClr val="black"/>
                </a:solidFill>
                <a:hlinkClick r:id="rId9"/>
              </a:rPr>
              <a:t>http://thebrain.mcgill.ca/flash/a/a_11/a_11_m/a_11_m_cyc/a_11_m_cyc.html</a:t>
            </a:r>
            <a:endParaRPr lang="en-US" sz="1200" dirty="0" smtClean="0">
              <a:solidFill>
                <a:prstClr val="black"/>
              </a:solidFill>
            </a:endParaRPr>
          </a:p>
          <a:p>
            <a:pPr marL="0" lvl="0" indent="0">
              <a:spcBef>
                <a:spcPts val="0"/>
              </a:spcBef>
              <a:buClrTx/>
              <a:buSzTx/>
              <a:buNone/>
            </a:pPr>
            <a:endParaRPr lang="en-US" sz="1200" dirty="0" smtClean="0">
              <a:solidFill>
                <a:prstClr val="black"/>
              </a:solidFill>
            </a:endParaRPr>
          </a:p>
          <a:p>
            <a:pPr marL="0" lvl="0" indent="0">
              <a:spcBef>
                <a:spcPts val="0"/>
              </a:spcBef>
              <a:buClrTx/>
              <a:buSzTx/>
              <a:buNone/>
            </a:pPr>
            <a:r>
              <a:rPr lang="en-US" sz="1200" dirty="0" smtClean="0">
                <a:solidFill>
                  <a:prstClr val="black"/>
                </a:solidFill>
                <a:hlinkClick r:id="rId10"/>
              </a:rPr>
              <a:t>http://thebrain.mcgill.ca/flash/a/a_11/a_11_p/a_11_p_cyc/a_11_p_cyc.html</a:t>
            </a:r>
            <a:endParaRPr lang="en-US" sz="1200" dirty="0" smtClean="0">
              <a:solidFill>
                <a:prstClr val="black"/>
              </a:solidFill>
            </a:endParaRPr>
          </a:p>
          <a:p>
            <a:pPr marL="0" lvl="0" indent="0">
              <a:spcBef>
                <a:spcPts val="0"/>
              </a:spcBef>
              <a:buClrTx/>
              <a:buSzTx/>
              <a:buNone/>
            </a:pPr>
            <a:endParaRPr lang="en-US" sz="1200" dirty="0">
              <a:solidFill>
                <a:prstClr val="black"/>
              </a:solidFill>
            </a:endParaRPr>
          </a:p>
          <a:p>
            <a:pPr marL="0" lvl="0" indent="0">
              <a:spcBef>
                <a:spcPts val="0"/>
              </a:spcBef>
              <a:buClrTx/>
              <a:buSzTx/>
              <a:buNone/>
            </a:pPr>
            <a:r>
              <a:rPr lang="en-US" sz="1200" dirty="0">
                <a:solidFill>
                  <a:prstClr val="black"/>
                </a:solidFill>
              </a:rPr>
              <a:t>Sleep cycles: </a:t>
            </a:r>
            <a:r>
              <a:rPr lang="en-US" sz="1200" dirty="0" smtClean="0">
                <a:solidFill>
                  <a:prstClr val="black"/>
                </a:solidFill>
              </a:rPr>
              <a:t> </a:t>
            </a:r>
            <a:r>
              <a:rPr lang="en-US" sz="1200" dirty="0" smtClean="0">
                <a:solidFill>
                  <a:prstClr val="black"/>
                </a:solidFill>
                <a:hlinkClick r:id="rId11"/>
              </a:rPr>
              <a:t>http</a:t>
            </a:r>
            <a:r>
              <a:rPr lang="en-US" sz="1200" dirty="0">
                <a:solidFill>
                  <a:prstClr val="black"/>
                </a:solidFill>
                <a:hlinkClick r:id="rId11"/>
              </a:rPr>
              <a:t>://</a:t>
            </a:r>
            <a:r>
              <a:rPr lang="en-US" sz="1200" dirty="0" smtClean="0">
                <a:solidFill>
                  <a:prstClr val="black"/>
                </a:solidFill>
                <a:hlinkClick r:id="rId11"/>
              </a:rPr>
              <a:t>thebrain.mcgill.ca/flash/i/i_11/i_11_p/i_11_p_cyc/i_11_p_cyc.html#2</a:t>
            </a:r>
            <a:endParaRPr lang="en-US" sz="1200" dirty="0" smtClean="0">
              <a:solidFill>
                <a:prstClr val="black"/>
              </a:solidFill>
            </a:endParaRPr>
          </a:p>
          <a:p>
            <a:pPr marL="0" lvl="0" indent="0">
              <a:spcBef>
                <a:spcPts val="0"/>
              </a:spcBef>
              <a:buClrTx/>
              <a:buSzTx/>
              <a:buNone/>
            </a:pPr>
            <a:endParaRPr lang="en-US" sz="1200" dirty="0" smtClean="0">
              <a:solidFill>
                <a:prstClr val="black"/>
              </a:solidFill>
            </a:endParaRPr>
          </a:p>
          <a:p>
            <a:pPr marL="0" lvl="0" indent="0">
              <a:spcBef>
                <a:spcPts val="0"/>
              </a:spcBef>
              <a:buClrTx/>
              <a:buSzTx/>
              <a:buNone/>
            </a:pPr>
            <a:endParaRPr lang="en-US" sz="1200" dirty="0" smtClean="0">
              <a:solidFill>
                <a:prstClr val="black"/>
              </a:solidFill>
            </a:endParaRPr>
          </a:p>
          <a:p>
            <a:pPr marL="0" lvl="0" indent="0">
              <a:spcBef>
                <a:spcPts val="0"/>
              </a:spcBef>
              <a:buClrTx/>
              <a:buSzTx/>
              <a:buNone/>
            </a:pPr>
            <a:r>
              <a:rPr lang="en-US" sz="1200" dirty="0" smtClean="0">
                <a:solidFill>
                  <a:prstClr val="black"/>
                </a:solidFill>
              </a:rPr>
              <a:t>What is a lucid dream   </a:t>
            </a:r>
            <a:r>
              <a:rPr lang="en-US" sz="1200" u="sng" dirty="0" smtClean="0">
                <a:hlinkClick r:id="rId12"/>
              </a:rPr>
              <a:t>http</a:t>
            </a:r>
            <a:r>
              <a:rPr lang="en-US" sz="1200" u="sng" dirty="0">
                <a:hlinkClick r:id="rId12"/>
              </a:rPr>
              <a:t>://phys.org/news/2010-08-probing-lucid.html#jCp</a:t>
            </a:r>
            <a:r>
              <a:rPr lang="en-US" sz="1200" dirty="0" smtClean="0">
                <a:solidFill>
                  <a:prstClr val="black"/>
                </a:solidFill>
              </a:rPr>
              <a:t> </a:t>
            </a:r>
          </a:p>
          <a:p>
            <a:pPr marL="0" lvl="0" indent="0">
              <a:spcBef>
                <a:spcPts val="0"/>
              </a:spcBef>
              <a:buClrTx/>
              <a:buSzTx/>
              <a:buNone/>
            </a:pPr>
            <a:endParaRPr lang="en-US" sz="1200" dirty="0" smtClean="0">
              <a:solidFill>
                <a:prstClr val="black"/>
              </a:solidFill>
            </a:endParaRPr>
          </a:p>
          <a:p>
            <a:pPr marL="82296" indent="0">
              <a:buNone/>
            </a:pPr>
            <a:endParaRPr lang="en-US" sz="1400" dirty="0" smtClean="0"/>
          </a:p>
          <a:p>
            <a:pPr marL="82296" indent="0">
              <a:buNone/>
            </a:pPr>
            <a:endParaRPr lang="en-US" sz="1400" dirty="0" smtClean="0"/>
          </a:p>
          <a:p>
            <a:pPr marL="82296" indent="0">
              <a:buNone/>
            </a:pPr>
            <a:endParaRPr lang="en-US" sz="1400" dirty="0"/>
          </a:p>
        </p:txBody>
      </p:sp>
    </p:spTree>
    <p:extLst>
      <p:ext uri="{BB962C8B-B14F-4D97-AF65-F5344CB8AC3E}">
        <p14:creationId xmlns:p14="http://schemas.microsoft.com/office/powerpoint/2010/main" val="10381044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49712"/>
            <a:ext cx="7239000" cy="457200"/>
          </a:xfrm>
        </p:spPr>
        <p:txBody>
          <a:bodyPr>
            <a:normAutofit fontScale="90000"/>
          </a:bodyPr>
          <a:lstStyle/>
          <a:p>
            <a:r>
              <a:rPr lang="en-US" sz="2800" cap="all" dirty="0">
                <a:ln w="3175" cmpd="sng">
                  <a:noFill/>
                </a:ln>
                <a:solidFill>
                  <a:srgbClr val="4A66AC">
                    <a:lumMod val="50000"/>
                  </a:srgbClr>
                </a:solidFill>
                <a:effectLst/>
                <a:latin typeface="Calibri Light"/>
              </a:rPr>
              <a:t>For more information  | class </a:t>
            </a:r>
            <a:r>
              <a:rPr lang="en-US" sz="2800" cap="all" dirty="0" smtClean="0">
                <a:ln w="3175" cmpd="sng">
                  <a:noFill/>
                </a:ln>
                <a:solidFill>
                  <a:srgbClr val="4A66AC">
                    <a:lumMod val="50000"/>
                  </a:srgbClr>
                </a:solidFill>
                <a:effectLst/>
                <a:latin typeface="Calibri Light"/>
              </a:rPr>
              <a:t>one and Two:</a:t>
            </a:r>
            <a:endParaRPr lang="en-US" dirty="0"/>
          </a:p>
        </p:txBody>
      </p:sp>
      <p:sp>
        <p:nvSpPr>
          <p:cNvPr id="3" name="Rectangle 2"/>
          <p:cNvSpPr/>
          <p:nvPr/>
        </p:nvSpPr>
        <p:spPr>
          <a:xfrm>
            <a:off x="968829" y="838200"/>
            <a:ext cx="8534400" cy="5816977"/>
          </a:xfrm>
          <a:prstGeom prst="rect">
            <a:avLst/>
          </a:prstGeom>
        </p:spPr>
        <p:txBody>
          <a:bodyPr wrap="square">
            <a:spAutoFit/>
          </a:bodyPr>
          <a:lstStyle/>
          <a:p>
            <a:pPr marL="82296">
              <a:spcBef>
                <a:spcPts val="600"/>
              </a:spcBef>
              <a:buClr>
                <a:srgbClr val="629DD1"/>
              </a:buClr>
              <a:buSzPct val="80000"/>
            </a:pPr>
            <a:r>
              <a:rPr lang="en-US" sz="1400" kern="0" dirty="0">
                <a:solidFill>
                  <a:prstClr val="black"/>
                </a:solidFill>
              </a:rPr>
              <a:t>Split Brain Experiments and Information:</a:t>
            </a:r>
          </a:p>
          <a:p>
            <a:pPr marL="365760" indent="-283464">
              <a:spcBef>
                <a:spcPts val="600"/>
              </a:spcBef>
              <a:buClr>
                <a:srgbClr val="629DD1"/>
              </a:buClr>
              <a:buSzPct val="80000"/>
              <a:buFont typeface="Wingdings 2"/>
              <a:buChar char=""/>
            </a:pPr>
            <a:r>
              <a:rPr lang="en-US" sz="1100" kern="0" dirty="0">
                <a:solidFill>
                  <a:prstClr val="black"/>
                </a:solidFill>
                <a:hlinkClick r:id="rId2"/>
              </a:rPr>
              <a:t>http://www.medclip.com/index.php?page=videos&amp;section=view&amp;vid_id=103271</a:t>
            </a:r>
            <a:endParaRPr lang="en-US" sz="1100" kern="0" dirty="0">
              <a:solidFill>
                <a:prstClr val="black"/>
              </a:solidFill>
            </a:endParaRPr>
          </a:p>
          <a:p>
            <a:pPr marL="365760" indent="-283464">
              <a:spcBef>
                <a:spcPts val="600"/>
              </a:spcBef>
              <a:buClr>
                <a:srgbClr val="629DD1"/>
              </a:buClr>
              <a:buSzPct val="80000"/>
              <a:buFont typeface="Wingdings 2"/>
              <a:buChar char=""/>
            </a:pPr>
            <a:r>
              <a:rPr lang="en-US" sz="1400" kern="0" dirty="0">
                <a:solidFill>
                  <a:prstClr val="black"/>
                </a:solidFill>
              </a:rPr>
              <a:t>Psychology Today:  </a:t>
            </a:r>
            <a:r>
              <a:rPr lang="en-US" sz="1200" kern="0" dirty="0">
                <a:solidFill>
                  <a:prstClr val="black"/>
                </a:solidFill>
                <a:hlinkClick r:id="rId3"/>
              </a:rPr>
              <a:t>http://www.psychologytoday.com/blog/the-superhuman-mind/201211/split-brains</a:t>
            </a:r>
            <a:endParaRPr lang="en-US" sz="1200" kern="0" dirty="0">
              <a:solidFill>
                <a:prstClr val="black"/>
              </a:solidFill>
            </a:endParaRPr>
          </a:p>
          <a:p>
            <a:pPr marL="365760" indent="-283464">
              <a:spcBef>
                <a:spcPts val="600"/>
              </a:spcBef>
              <a:buClr>
                <a:srgbClr val="629DD1"/>
              </a:buClr>
              <a:buSzPct val="80000"/>
              <a:buFont typeface="Wingdings 2"/>
              <a:buChar char=""/>
            </a:pPr>
            <a:r>
              <a:rPr lang="en-US" sz="1400" kern="0" dirty="0">
                <a:solidFill>
                  <a:prstClr val="black"/>
                </a:solidFill>
              </a:rPr>
              <a:t>Cal Tech:  </a:t>
            </a:r>
            <a:r>
              <a:rPr lang="en-US" sz="1200" kern="0" dirty="0">
                <a:solidFill>
                  <a:prstClr val="black"/>
                </a:solidFill>
                <a:hlinkClick r:id="rId4"/>
              </a:rPr>
              <a:t>http://www.its.caltech.edu/~jbogen/text/ref130.htm</a:t>
            </a:r>
            <a:endParaRPr lang="en-US" sz="1400" kern="0" dirty="0">
              <a:solidFill>
                <a:prstClr val="black"/>
              </a:solidFill>
            </a:endParaRPr>
          </a:p>
          <a:p>
            <a:pPr marL="82296">
              <a:spcBef>
                <a:spcPts val="600"/>
              </a:spcBef>
              <a:buClr>
                <a:srgbClr val="629DD1"/>
              </a:buClr>
              <a:buSzPct val="80000"/>
            </a:pPr>
            <a:r>
              <a:rPr lang="en-US" sz="1400" kern="0" dirty="0">
                <a:solidFill>
                  <a:prstClr val="black"/>
                </a:solidFill>
              </a:rPr>
              <a:t>Split Brain, Split Mind:  </a:t>
            </a:r>
            <a:r>
              <a:rPr lang="en-US" sz="1200" kern="0" dirty="0">
                <a:solidFill>
                  <a:prstClr val="black"/>
                </a:solidFill>
                <a:hlinkClick r:id="rId5"/>
              </a:rPr>
              <a:t>http://brainmind.com/Brain3.html</a:t>
            </a:r>
            <a:endParaRPr lang="en-US" sz="1200" kern="0" dirty="0">
              <a:solidFill>
                <a:prstClr val="black"/>
              </a:solidFill>
            </a:endParaRPr>
          </a:p>
          <a:p>
            <a:pPr marL="82296">
              <a:spcBef>
                <a:spcPts val="600"/>
              </a:spcBef>
              <a:buClr>
                <a:srgbClr val="629DD1"/>
              </a:buClr>
              <a:buSzPct val="80000"/>
            </a:pPr>
            <a:r>
              <a:rPr lang="en-US" sz="1400" kern="0" dirty="0">
                <a:solidFill>
                  <a:prstClr val="black"/>
                </a:solidFill>
              </a:rPr>
              <a:t>Michael Gazzaniga  </a:t>
            </a:r>
            <a:r>
              <a:rPr lang="en-US" sz="1200" kern="0" dirty="0">
                <a:solidFill>
                  <a:prstClr val="black"/>
                </a:solidFill>
                <a:hlinkClick r:id="rId6"/>
              </a:rPr>
              <a:t>http://www.nytimes.com/2011/11/01/science/telling-the-story-of-the-brains-cacophony-of-competing-voices.html?pagewanted=all&amp;_r=0</a:t>
            </a:r>
            <a:endParaRPr lang="en-US" sz="1400" kern="0" dirty="0">
              <a:solidFill>
                <a:prstClr val="black"/>
              </a:solidFill>
            </a:endParaRPr>
          </a:p>
          <a:p>
            <a:pPr marL="82296">
              <a:spcBef>
                <a:spcPts val="600"/>
              </a:spcBef>
              <a:buClr>
                <a:srgbClr val="629DD1"/>
              </a:buClr>
              <a:buSzPct val="80000"/>
            </a:pPr>
            <a:r>
              <a:rPr lang="en-US" sz="1400" kern="0" dirty="0">
                <a:solidFill>
                  <a:prstClr val="black"/>
                </a:solidFill>
              </a:rPr>
              <a:t>Big Think: 3 </a:t>
            </a:r>
            <a:r>
              <a:rPr lang="en-US" sz="1200" kern="0" dirty="0">
                <a:solidFill>
                  <a:prstClr val="black"/>
                </a:solidFill>
              </a:rPr>
              <a:t>videos- </a:t>
            </a:r>
            <a:r>
              <a:rPr lang="en-US" sz="1200" kern="0" dirty="0">
                <a:solidFill>
                  <a:prstClr val="black"/>
                </a:solidFill>
                <a:hlinkClick r:id="rId7"/>
              </a:rPr>
              <a:t>http://bigthink.com/users/michaelgazzaniga</a:t>
            </a:r>
            <a:endParaRPr lang="en-US" sz="1200" kern="0" dirty="0">
              <a:solidFill>
                <a:prstClr val="black"/>
              </a:solidFill>
            </a:endParaRPr>
          </a:p>
          <a:p>
            <a:r>
              <a:rPr lang="en-US" sz="1200" kern="0" dirty="0">
                <a:solidFill>
                  <a:prstClr val="black"/>
                </a:solidFill>
              </a:rPr>
              <a:t>  The Criminal Brain. Your Brain is Automatic. You are Free &amp;  Your Storytelling Brain</a:t>
            </a:r>
            <a:endParaRPr lang="en-US" sz="1400" kern="0" dirty="0">
              <a:solidFill>
                <a:prstClr val="black"/>
              </a:solidFill>
            </a:endParaRPr>
          </a:p>
          <a:p>
            <a:r>
              <a:rPr lang="en-US" sz="1600" kern="0" dirty="0">
                <a:solidFill>
                  <a:prstClr val="black"/>
                </a:solidFill>
                <a:latin typeface="Calibri"/>
              </a:rPr>
              <a:t>  </a:t>
            </a:r>
            <a:r>
              <a:rPr lang="en-US" sz="1400" b="1" kern="0" dirty="0">
                <a:solidFill>
                  <a:srgbClr val="C00000"/>
                </a:solidFill>
                <a:latin typeface="Calibri"/>
              </a:rPr>
              <a:t>Legal   Responsibility </a:t>
            </a:r>
          </a:p>
          <a:p>
            <a:r>
              <a:rPr lang="en-US" sz="1100" b="1" kern="0" dirty="0">
                <a:solidFill>
                  <a:prstClr val="black"/>
                </a:solidFill>
                <a:latin typeface="Calibri"/>
              </a:rPr>
              <a:t>    Center for Law, Brain and Behavior  </a:t>
            </a:r>
            <a:r>
              <a:rPr lang="en-US" sz="1100" kern="0" dirty="0">
                <a:solidFill>
                  <a:prstClr val="black"/>
                </a:solidFill>
                <a:latin typeface="Calibri"/>
                <a:hlinkClick r:id="rId8"/>
              </a:rPr>
              <a:t>http://clbb.mgh.harvard.edu/criminal-responsibility/</a:t>
            </a:r>
            <a:endParaRPr lang="en-US" sz="1100" kern="0" dirty="0">
              <a:solidFill>
                <a:prstClr val="black"/>
              </a:solidFill>
            </a:endParaRPr>
          </a:p>
          <a:p>
            <a:pPr marL="82296">
              <a:spcBef>
                <a:spcPts val="600"/>
              </a:spcBef>
              <a:buClr>
                <a:srgbClr val="629DD1"/>
              </a:buClr>
              <a:buSzPct val="80000"/>
            </a:pPr>
            <a:r>
              <a:rPr lang="en-US" sz="1400" b="1" kern="0" dirty="0">
                <a:solidFill>
                  <a:prstClr val="black"/>
                </a:solidFill>
              </a:rPr>
              <a:t>COMA</a:t>
            </a:r>
          </a:p>
          <a:p>
            <a:r>
              <a:rPr lang="en-US" sz="1100" b="1" kern="0" dirty="0">
                <a:solidFill>
                  <a:prstClr val="black"/>
                </a:solidFill>
              </a:rPr>
              <a:t>Coma Patients</a:t>
            </a:r>
            <a:r>
              <a:rPr lang="en-US" sz="1100" kern="0" dirty="0">
                <a:solidFill>
                  <a:prstClr val="black"/>
                </a:solidFill>
              </a:rPr>
              <a:t>: </a:t>
            </a:r>
            <a:r>
              <a:rPr lang="en-US" sz="1100" kern="0" dirty="0">
                <a:solidFill>
                  <a:prstClr val="black"/>
                </a:solidFill>
                <a:hlinkClick r:id="rId9"/>
              </a:rPr>
              <a:t>http://www.medpagetoday.com/Neurology/HeadTrauma/40947</a:t>
            </a:r>
            <a:endParaRPr lang="en-US" sz="1100" kern="0" dirty="0">
              <a:solidFill>
                <a:prstClr val="black"/>
              </a:solidFill>
            </a:endParaRPr>
          </a:p>
          <a:p>
            <a:endParaRPr lang="en-US" sz="1100" b="1" kern="0" dirty="0">
              <a:solidFill>
                <a:prstClr val="black"/>
              </a:solidFill>
            </a:endParaRPr>
          </a:p>
          <a:p>
            <a:r>
              <a:rPr lang="en-US" sz="1100" b="1" dirty="0">
                <a:solidFill>
                  <a:prstClr val="black"/>
                </a:solidFill>
              </a:rPr>
              <a:t>Do Brain Scans of Comatose Patients Reveal a Conscious State?</a:t>
            </a:r>
          </a:p>
          <a:p>
            <a:r>
              <a:rPr lang="en-US" sz="1100" b="1" kern="0" dirty="0">
                <a:solidFill>
                  <a:prstClr val="black"/>
                </a:solidFill>
                <a:hlinkClick r:id="rId10"/>
              </a:rPr>
              <a:t>http://www.scientificamerican.com/article/do-brain-scans-comatose-patients-reveal-conscious-state/</a:t>
            </a:r>
            <a:endParaRPr lang="en-US" sz="1100" b="1" kern="0" dirty="0">
              <a:solidFill>
                <a:prstClr val="black"/>
              </a:solidFill>
            </a:endParaRPr>
          </a:p>
          <a:p>
            <a:pPr marL="82296">
              <a:spcBef>
                <a:spcPts val="600"/>
              </a:spcBef>
              <a:buClr>
                <a:srgbClr val="629DD1"/>
              </a:buClr>
              <a:buSzPct val="80000"/>
            </a:pPr>
            <a:r>
              <a:rPr lang="en-US" sz="1100" b="1" kern="0" dirty="0">
                <a:solidFill>
                  <a:prstClr val="black"/>
                </a:solidFill>
              </a:rPr>
              <a:t>See Monkey, See monkey Do:  Mirror Neuron Research</a:t>
            </a:r>
          </a:p>
          <a:p>
            <a:pPr marL="82296">
              <a:spcBef>
                <a:spcPts val="600"/>
              </a:spcBef>
              <a:buClr>
                <a:srgbClr val="629DD1"/>
              </a:buClr>
              <a:buSzPct val="80000"/>
            </a:pPr>
            <a:r>
              <a:rPr lang="en-US" sz="1100" kern="0" dirty="0">
                <a:solidFill>
                  <a:prstClr val="black"/>
                </a:solidFill>
                <a:hlinkClick r:id="rId11"/>
              </a:rPr>
              <a:t>http://www.psychologicalscience.org/index.php/news/releases/monkey-see-monkey-do-the-role-of-mirror-neurons-in-human-behavior.html</a:t>
            </a:r>
            <a:endParaRPr lang="en-US" sz="1100" kern="0" dirty="0">
              <a:solidFill>
                <a:prstClr val="black"/>
              </a:solidFill>
            </a:endParaRPr>
          </a:p>
          <a:p>
            <a:pPr marL="365760" indent="-283464">
              <a:spcBef>
                <a:spcPts val="600"/>
              </a:spcBef>
              <a:buClr>
                <a:srgbClr val="629DD1"/>
              </a:buClr>
              <a:buSzPct val="80000"/>
            </a:pPr>
            <a:r>
              <a:rPr lang="en-US" sz="1100" b="1" kern="0" dirty="0">
                <a:solidFill>
                  <a:srgbClr val="002060"/>
                </a:solidFill>
              </a:rPr>
              <a:t>See Monkey,  See Monkey Do</a:t>
            </a:r>
          </a:p>
          <a:p>
            <a:pPr marL="365760" indent="-283464">
              <a:spcBef>
                <a:spcPts val="600"/>
              </a:spcBef>
              <a:buClr>
                <a:srgbClr val="629DD1"/>
              </a:buClr>
              <a:buSzPct val="80000"/>
            </a:pPr>
            <a:r>
              <a:rPr lang="en-US" sz="1100" kern="0" dirty="0">
                <a:solidFill>
                  <a:srgbClr val="66CCFF"/>
                </a:solidFill>
                <a:hlinkClick r:id="rId12"/>
              </a:rPr>
              <a:t>http://www.pbs.org/wgbh/nova/education/body/mirror-neurons.html</a:t>
            </a:r>
            <a:endParaRPr lang="en-US" sz="1100" kern="0" dirty="0">
              <a:solidFill>
                <a:srgbClr val="66CCFF"/>
              </a:solidFill>
            </a:endParaRPr>
          </a:p>
          <a:p>
            <a:pPr marL="365760" indent="-283464">
              <a:spcBef>
                <a:spcPts val="600"/>
              </a:spcBef>
              <a:buClr>
                <a:srgbClr val="629DD1"/>
              </a:buClr>
              <a:buSzPct val="80000"/>
            </a:pPr>
            <a:r>
              <a:rPr lang="en-US" sz="1100" b="1" kern="0" dirty="0">
                <a:solidFill>
                  <a:srgbClr val="002060"/>
                </a:solidFill>
              </a:rPr>
              <a:t>Mirror Neurons and Intention</a:t>
            </a:r>
          </a:p>
          <a:p>
            <a:pPr marL="365760" indent="-283464">
              <a:spcBef>
                <a:spcPts val="600"/>
              </a:spcBef>
              <a:buClr>
                <a:srgbClr val="629DD1"/>
              </a:buClr>
              <a:buSzPct val="80000"/>
            </a:pPr>
            <a:r>
              <a:rPr lang="en-US" sz="1100" kern="0" dirty="0">
                <a:solidFill>
                  <a:prstClr val="black"/>
                </a:solidFill>
                <a:hlinkClick r:id="rId13"/>
              </a:rPr>
              <a:t>http://www.youtube.com/watch?v=Tq1-ZxV9Dc4</a:t>
            </a:r>
            <a:endParaRPr lang="en-US" sz="1100" kern="0" dirty="0">
              <a:solidFill>
                <a:srgbClr val="66CCFF"/>
              </a:solidFill>
            </a:endParaRPr>
          </a:p>
          <a:p>
            <a:pPr marL="365760" indent="-283464">
              <a:spcBef>
                <a:spcPts val="600"/>
              </a:spcBef>
              <a:buClr>
                <a:srgbClr val="629DD1"/>
              </a:buClr>
              <a:buSzPct val="80000"/>
            </a:pPr>
            <a:r>
              <a:rPr lang="en-US" sz="1100" b="1" kern="0" dirty="0">
                <a:solidFill>
                  <a:srgbClr val="002060"/>
                </a:solidFill>
              </a:rPr>
              <a:t>Memory and Genes </a:t>
            </a:r>
            <a:r>
              <a:rPr lang="en-US" sz="1100" b="1" kern="0" dirty="0">
                <a:solidFill>
                  <a:srgbClr val="002060"/>
                </a:solidFill>
                <a:hlinkClick r:id="rId14"/>
              </a:rPr>
              <a:t>http://news.mit.edu/2011/hippocampus-memory-genes-1222</a:t>
            </a:r>
            <a:endParaRPr lang="en-US" sz="1100" b="1" kern="0" dirty="0">
              <a:solidFill>
                <a:srgbClr val="002060"/>
              </a:solidFill>
            </a:endParaRPr>
          </a:p>
          <a:p>
            <a:pPr marL="82296">
              <a:spcBef>
                <a:spcPts val="600"/>
              </a:spcBef>
              <a:buClr>
                <a:srgbClr val="629DD1"/>
              </a:buClr>
              <a:buSzPct val="80000"/>
            </a:pPr>
            <a:endParaRPr lang="en-US" sz="1600" kern="0" dirty="0">
              <a:solidFill>
                <a:prstClr val="black"/>
              </a:solidFill>
            </a:endParaRPr>
          </a:p>
        </p:txBody>
      </p:sp>
    </p:spTree>
    <p:extLst>
      <p:ext uri="{BB962C8B-B14F-4D97-AF65-F5344CB8AC3E}">
        <p14:creationId xmlns:p14="http://schemas.microsoft.com/office/powerpoint/2010/main" val="40920513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498080" cy="1143000"/>
          </a:xfrm>
        </p:spPr>
        <p:txBody>
          <a:bodyPr>
            <a:normAutofit/>
          </a:bodyPr>
          <a:lstStyle/>
          <a:p>
            <a:r>
              <a:rPr lang="en-US" sz="1600" dirty="0" smtClean="0"/>
              <a:t>Additional informat</a:t>
            </a:r>
            <a:r>
              <a:rPr lang="en-US" sz="1600" dirty="0"/>
              <a:t>i</a:t>
            </a:r>
            <a:r>
              <a:rPr lang="en-US" sz="1600" dirty="0" smtClean="0"/>
              <a:t>on and sources</a:t>
            </a:r>
            <a:br>
              <a:rPr lang="en-US" sz="1600" dirty="0" smtClean="0"/>
            </a:br>
            <a:r>
              <a:rPr lang="en-US" sz="1600" dirty="0"/>
              <a:t/>
            </a:r>
            <a:br>
              <a:rPr lang="en-US" sz="1600" dirty="0"/>
            </a:br>
            <a:endParaRPr lang="en-US" sz="1600" dirty="0"/>
          </a:p>
        </p:txBody>
      </p:sp>
      <p:sp>
        <p:nvSpPr>
          <p:cNvPr id="3" name="Content Placeholder 2"/>
          <p:cNvSpPr>
            <a:spLocks noGrp="1"/>
          </p:cNvSpPr>
          <p:nvPr>
            <p:ph idx="1"/>
          </p:nvPr>
        </p:nvSpPr>
        <p:spPr>
          <a:xfrm>
            <a:off x="1219200" y="1219200"/>
            <a:ext cx="7498080" cy="4800600"/>
          </a:xfrm>
        </p:spPr>
        <p:txBody>
          <a:bodyPr>
            <a:normAutofit/>
          </a:bodyPr>
          <a:lstStyle/>
          <a:p>
            <a:pPr marL="82296" indent="0">
              <a:buNone/>
            </a:pPr>
            <a:r>
              <a:rPr lang="en-US" sz="1200" dirty="0" smtClean="0"/>
              <a:t>Our Brain’s GPS </a:t>
            </a:r>
            <a:r>
              <a:rPr lang="en-US" sz="1200" dirty="0" smtClean="0">
                <a:hlinkClick r:id="rId4"/>
              </a:rPr>
              <a:t>https://www.quantamagazine.org/20141007-brains-positioning-system-linked-to-memory/</a:t>
            </a:r>
            <a:endParaRPr lang="en-US" sz="1200" dirty="0" smtClean="0"/>
          </a:p>
          <a:p>
            <a:pPr marL="82296" indent="0">
              <a:buNone/>
            </a:pPr>
            <a:r>
              <a:rPr lang="en-US" sz="1200" dirty="0" smtClean="0"/>
              <a:t>MIT work; </a:t>
            </a:r>
            <a:r>
              <a:rPr lang="en-US" sz="1200" dirty="0" smtClean="0">
                <a:hlinkClick r:id="rId5"/>
              </a:rPr>
              <a:t>https://www.technologyreview.com/s/542571/a-robot-finds-its-way-using-artificial-gps-brain-cells/</a:t>
            </a:r>
            <a:endParaRPr lang="en-US" sz="1200" dirty="0" smtClean="0"/>
          </a:p>
          <a:p>
            <a:pPr marL="82296" indent="0">
              <a:buNone/>
            </a:pPr>
            <a:r>
              <a:rPr lang="en-US" sz="1200" dirty="0" smtClean="0">
                <a:hlinkClick r:id="rId6"/>
              </a:rPr>
              <a:t>https://www.technologyreview.com/s/531506/nobel-for-brains-location-code/</a:t>
            </a:r>
            <a:endParaRPr lang="en-US" sz="1200" dirty="0" smtClean="0"/>
          </a:p>
          <a:p>
            <a:pPr marL="82296" indent="0">
              <a:buNone/>
            </a:pPr>
            <a:r>
              <a:rPr lang="en-US" sz="1200" dirty="0" smtClean="0"/>
              <a:t>Brainwaves</a:t>
            </a:r>
          </a:p>
          <a:p>
            <a:pPr marL="82296" indent="0">
              <a:buNone/>
            </a:pPr>
            <a:r>
              <a:rPr lang="en-US" sz="1200" dirty="0" smtClean="0">
                <a:hlinkClick r:id="rId7"/>
              </a:rPr>
              <a:t>http://www.brainworksneurotherapy.com/what-are-brainwaves</a:t>
            </a:r>
            <a:endParaRPr lang="en-US" sz="1200" dirty="0" smtClean="0"/>
          </a:p>
          <a:p>
            <a:pPr marL="82296" indent="0">
              <a:buNone/>
            </a:pPr>
            <a:r>
              <a:rPr lang="en-US" sz="1200" dirty="0" smtClean="0"/>
              <a:t>Thinking makes music</a:t>
            </a:r>
          </a:p>
          <a:p>
            <a:pPr marL="0" lvl="0" indent="0">
              <a:spcBef>
                <a:spcPts val="0"/>
              </a:spcBef>
              <a:buClrTx/>
              <a:buSzTx/>
              <a:buNone/>
            </a:pPr>
            <a:r>
              <a:rPr lang="en-US" sz="1200" dirty="0" smtClean="0">
                <a:hlinkClick r:id="rId8"/>
              </a:rPr>
              <a:t>http://www.livescience.com/24789-brain-waves-become-music.html</a:t>
            </a:r>
            <a:endParaRPr lang="en-US" sz="1200" dirty="0" smtClean="0"/>
          </a:p>
          <a:p>
            <a:pPr marL="0" lvl="0" indent="0">
              <a:spcBef>
                <a:spcPts val="0"/>
              </a:spcBef>
              <a:buClrTx/>
              <a:buSzTx/>
              <a:buNone/>
            </a:pPr>
            <a:endParaRPr lang="en-US" sz="1400" dirty="0" smtClean="0">
              <a:solidFill>
                <a:prstClr val="black"/>
              </a:solidFill>
            </a:endParaRPr>
          </a:p>
          <a:p>
            <a:pPr marL="0" lvl="0" indent="0">
              <a:spcBef>
                <a:spcPts val="0"/>
              </a:spcBef>
              <a:buClrTx/>
              <a:buSzTx/>
              <a:buNone/>
            </a:pPr>
            <a:r>
              <a:rPr lang="en-US" sz="1400" dirty="0" smtClean="0">
                <a:solidFill>
                  <a:prstClr val="black"/>
                </a:solidFill>
              </a:rPr>
              <a:t>Adenosine</a:t>
            </a:r>
          </a:p>
          <a:p>
            <a:pPr marL="0" lvl="0" indent="0">
              <a:spcBef>
                <a:spcPts val="0"/>
              </a:spcBef>
              <a:buClrTx/>
              <a:buSzTx/>
              <a:buNone/>
            </a:pPr>
            <a:r>
              <a:rPr lang="en-US" sz="1200" dirty="0" smtClean="0">
                <a:solidFill>
                  <a:prstClr val="black"/>
                </a:solidFill>
                <a:hlinkClick r:id="rId9"/>
              </a:rPr>
              <a:t>http://thebrain.mcgill.ca/flash/a/a_11/a_11_m/a_11_m_cyc/a_11_m_cyc.html</a:t>
            </a:r>
            <a:endParaRPr lang="en-US" sz="1200" dirty="0" smtClean="0">
              <a:solidFill>
                <a:prstClr val="black"/>
              </a:solidFill>
            </a:endParaRPr>
          </a:p>
          <a:p>
            <a:pPr marL="0" lvl="0" indent="0">
              <a:spcBef>
                <a:spcPts val="0"/>
              </a:spcBef>
              <a:buClrTx/>
              <a:buSzTx/>
              <a:buNone/>
            </a:pPr>
            <a:endParaRPr lang="en-US" sz="1200" dirty="0" smtClean="0">
              <a:solidFill>
                <a:prstClr val="black"/>
              </a:solidFill>
            </a:endParaRPr>
          </a:p>
          <a:p>
            <a:pPr marL="0" lvl="0" indent="0">
              <a:spcBef>
                <a:spcPts val="0"/>
              </a:spcBef>
              <a:buClrTx/>
              <a:buSzTx/>
              <a:buNone/>
            </a:pPr>
            <a:r>
              <a:rPr lang="en-US" sz="1200" dirty="0" smtClean="0">
                <a:solidFill>
                  <a:prstClr val="black"/>
                </a:solidFill>
                <a:hlinkClick r:id="rId10"/>
              </a:rPr>
              <a:t>http://thebrain.mcgill.ca/flash/a/a_11/a_11_p/a_11_p_cyc/a_11_p_cyc.html</a:t>
            </a:r>
            <a:endParaRPr lang="en-US" sz="1200" dirty="0" smtClean="0">
              <a:solidFill>
                <a:prstClr val="black"/>
              </a:solidFill>
            </a:endParaRPr>
          </a:p>
          <a:p>
            <a:pPr marL="0" lvl="0" indent="0">
              <a:spcBef>
                <a:spcPts val="0"/>
              </a:spcBef>
              <a:buClrTx/>
              <a:buSzTx/>
              <a:buNone/>
            </a:pPr>
            <a:endParaRPr lang="en-US" sz="1200" dirty="0">
              <a:solidFill>
                <a:prstClr val="black"/>
              </a:solidFill>
            </a:endParaRPr>
          </a:p>
          <a:p>
            <a:pPr marL="0" lvl="0" indent="0">
              <a:spcBef>
                <a:spcPts val="0"/>
              </a:spcBef>
              <a:buClrTx/>
              <a:buSzTx/>
              <a:buNone/>
            </a:pPr>
            <a:r>
              <a:rPr lang="en-US" sz="1200" dirty="0">
                <a:solidFill>
                  <a:prstClr val="black"/>
                </a:solidFill>
              </a:rPr>
              <a:t>Sleep cycles: </a:t>
            </a:r>
            <a:r>
              <a:rPr lang="en-US" sz="1200" dirty="0" smtClean="0">
                <a:solidFill>
                  <a:prstClr val="black"/>
                </a:solidFill>
              </a:rPr>
              <a:t> </a:t>
            </a:r>
            <a:r>
              <a:rPr lang="en-US" sz="1200" dirty="0" smtClean="0">
                <a:solidFill>
                  <a:prstClr val="black"/>
                </a:solidFill>
                <a:hlinkClick r:id="rId11"/>
              </a:rPr>
              <a:t>http</a:t>
            </a:r>
            <a:r>
              <a:rPr lang="en-US" sz="1200" dirty="0">
                <a:solidFill>
                  <a:prstClr val="black"/>
                </a:solidFill>
                <a:hlinkClick r:id="rId11"/>
              </a:rPr>
              <a:t>://</a:t>
            </a:r>
            <a:r>
              <a:rPr lang="en-US" sz="1200" dirty="0" smtClean="0">
                <a:solidFill>
                  <a:prstClr val="black"/>
                </a:solidFill>
                <a:hlinkClick r:id="rId11"/>
              </a:rPr>
              <a:t>thebrain.mcgill.ca/flash/i/i_11/i_11_p/i_11_p_cyc/i_11_p_cyc.html#2</a:t>
            </a:r>
            <a:endParaRPr lang="en-US" sz="1200" dirty="0" smtClean="0">
              <a:solidFill>
                <a:prstClr val="black"/>
              </a:solidFill>
            </a:endParaRPr>
          </a:p>
          <a:p>
            <a:pPr marL="0" lvl="0" indent="0">
              <a:spcBef>
                <a:spcPts val="0"/>
              </a:spcBef>
              <a:buClrTx/>
              <a:buSzTx/>
              <a:buNone/>
            </a:pPr>
            <a:endParaRPr lang="en-US" sz="1200" dirty="0" smtClean="0">
              <a:solidFill>
                <a:prstClr val="black"/>
              </a:solidFill>
            </a:endParaRPr>
          </a:p>
          <a:p>
            <a:pPr marL="0" lvl="0" indent="0">
              <a:spcBef>
                <a:spcPts val="0"/>
              </a:spcBef>
              <a:buClrTx/>
              <a:buSzTx/>
              <a:buNone/>
            </a:pPr>
            <a:endParaRPr lang="en-US" sz="1200" dirty="0" smtClean="0">
              <a:solidFill>
                <a:prstClr val="black"/>
              </a:solidFill>
            </a:endParaRPr>
          </a:p>
          <a:p>
            <a:pPr marL="0" lvl="0" indent="0">
              <a:spcBef>
                <a:spcPts val="0"/>
              </a:spcBef>
              <a:buClrTx/>
              <a:buSzTx/>
              <a:buNone/>
            </a:pPr>
            <a:r>
              <a:rPr lang="en-US" sz="1200" dirty="0" smtClean="0">
                <a:solidFill>
                  <a:prstClr val="black"/>
                </a:solidFill>
              </a:rPr>
              <a:t>Tesla and the earth's vibration   </a:t>
            </a:r>
            <a:r>
              <a:rPr lang="en-US" sz="1200" dirty="0" smtClean="0">
                <a:solidFill>
                  <a:prstClr val="black"/>
                </a:solidFill>
                <a:hlinkClick r:id="rId12"/>
              </a:rPr>
              <a:t>http</a:t>
            </a:r>
            <a:r>
              <a:rPr lang="en-US" sz="1200" dirty="0">
                <a:solidFill>
                  <a:prstClr val="black"/>
                </a:solidFill>
                <a:hlinkClick r:id="rId12"/>
              </a:rPr>
              <a:t>://</a:t>
            </a:r>
            <a:r>
              <a:rPr lang="en-US" sz="1200" dirty="0" smtClean="0">
                <a:solidFill>
                  <a:prstClr val="black"/>
                </a:solidFill>
                <a:hlinkClick r:id="rId12"/>
              </a:rPr>
              <a:t>www.earthbreathing.co.uk/sr.htm</a:t>
            </a:r>
            <a:endParaRPr lang="en-US" sz="1200" dirty="0" smtClean="0">
              <a:solidFill>
                <a:prstClr val="black"/>
              </a:solidFill>
            </a:endParaRPr>
          </a:p>
          <a:p>
            <a:pPr marL="0" lvl="0" indent="0">
              <a:spcBef>
                <a:spcPts val="0"/>
              </a:spcBef>
              <a:buClrTx/>
              <a:buSzTx/>
              <a:buNone/>
            </a:pPr>
            <a:endParaRPr lang="en-US" sz="1200" dirty="0" smtClean="0">
              <a:solidFill>
                <a:prstClr val="black"/>
              </a:solidFill>
            </a:endParaRPr>
          </a:p>
          <a:p>
            <a:pPr marL="0" lvl="0" indent="0">
              <a:spcBef>
                <a:spcPts val="0"/>
              </a:spcBef>
              <a:buClrTx/>
              <a:buSzTx/>
              <a:buNone/>
            </a:pPr>
            <a:endParaRPr lang="en-US" sz="1200" dirty="0" smtClean="0">
              <a:solidFill>
                <a:prstClr val="black"/>
              </a:solidFill>
            </a:endParaRPr>
          </a:p>
          <a:p>
            <a:pPr marL="0" lvl="0" indent="0">
              <a:spcBef>
                <a:spcPts val="0"/>
              </a:spcBef>
              <a:buClrTx/>
              <a:buSzTx/>
              <a:buNone/>
            </a:pPr>
            <a:r>
              <a:rPr lang="en-US" sz="1200" dirty="0" smtClean="0">
                <a:solidFill>
                  <a:prstClr val="black"/>
                </a:solidFill>
              </a:rPr>
              <a:t>What is a lucid dream   </a:t>
            </a:r>
            <a:r>
              <a:rPr lang="en-US" sz="1200" u="sng" dirty="0" smtClean="0">
                <a:hlinkClick r:id="rId13"/>
              </a:rPr>
              <a:t>http</a:t>
            </a:r>
            <a:r>
              <a:rPr lang="en-US" sz="1200" u="sng" dirty="0">
                <a:hlinkClick r:id="rId13"/>
              </a:rPr>
              <a:t>://phys.org/news/2010-08-probing-lucid.html#jCp</a:t>
            </a:r>
            <a:r>
              <a:rPr lang="en-US" sz="1200" dirty="0" smtClean="0">
                <a:solidFill>
                  <a:prstClr val="black"/>
                </a:solidFill>
              </a:rPr>
              <a:t> </a:t>
            </a:r>
          </a:p>
          <a:p>
            <a:pPr marL="0" lvl="0" indent="0">
              <a:spcBef>
                <a:spcPts val="0"/>
              </a:spcBef>
              <a:buClrTx/>
              <a:buSzTx/>
              <a:buNone/>
            </a:pPr>
            <a:endParaRPr lang="en-US" sz="1200" dirty="0" smtClean="0">
              <a:solidFill>
                <a:prstClr val="black"/>
              </a:solidFill>
            </a:endParaRPr>
          </a:p>
          <a:p>
            <a:pPr marL="82296" indent="0">
              <a:buNone/>
            </a:pPr>
            <a:endParaRPr lang="en-US" sz="1400" dirty="0" smtClean="0"/>
          </a:p>
          <a:p>
            <a:pPr marL="82296" indent="0">
              <a:buNone/>
            </a:pPr>
            <a:endParaRPr lang="en-US" sz="1400" dirty="0" smtClean="0"/>
          </a:p>
          <a:p>
            <a:pPr marL="82296" indent="0">
              <a:buNone/>
            </a:pPr>
            <a:endParaRPr lang="en-US" sz="1400" dirty="0"/>
          </a:p>
        </p:txBody>
      </p:sp>
    </p:spTree>
    <p:extLst>
      <p:ext uri="{BB962C8B-B14F-4D97-AF65-F5344CB8AC3E}">
        <p14:creationId xmlns:p14="http://schemas.microsoft.com/office/powerpoint/2010/main" val="32485803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0608" y="5975121"/>
            <a:ext cx="7772400" cy="553998"/>
          </a:xfrm>
          <a:prstGeom prst="rect">
            <a:avLst/>
          </a:prstGeom>
        </p:spPr>
        <p:txBody>
          <a:bodyPr wrap="square">
            <a:spAutoFit/>
          </a:bodyPr>
          <a:lstStyle/>
          <a:p>
            <a:r>
              <a:rPr lang="en-US" sz="1200" dirty="0">
                <a:solidFill>
                  <a:prstClr val="black"/>
                </a:solidFill>
                <a:hlinkClick r:id="rId2"/>
              </a:rPr>
              <a:t>http://www.youtube.com/watch?v=KSKIkXvqruI&amp;list=UUbDdmTlTwoCUx2p7nScbUCw&amp;index=4&amp;feature=plcp</a:t>
            </a:r>
            <a:endParaRPr lang="en-US" sz="1200" dirty="0">
              <a:solidFill>
                <a:prstClr val="black"/>
              </a:solidFill>
            </a:endParaRPr>
          </a:p>
          <a:p>
            <a:endParaRPr lang="en-US"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143737"/>
            <a:ext cx="2819400" cy="2257767"/>
          </a:xfrm>
          <a:prstGeom prst="rect">
            <a:avLst/>
          </a:prstGeom>
        </p:spPr>
      </p:pic>
      <p:sp>
        <p:nvSpPr>
          <p:cNvPr id="3" name="TextBox 2"/>
          <p:cNvSpPr txBox="1"/>
          <p:nvPr/>
        </p:nvSpPr>
        <p:spPr>
          <a:xfrm>
            <a:off x="1063337" y="6052066"/>
            <a:ext cx="8229600" cy="954107"/>
          </a:xfrm>
          <a:prstGeom prst="rect">
            <a:avLst/>
          </a:prstGeom>
          <a:noFill/>
        </p:spPr>
        <p:txBody>
          <a:bodyPr wrap="square" rtlCol="0">
            <a:spAutoFit/>
          </a:bodyPr>
          <a:lstStyle/>
          <a:p>
            <a:endParaRPr lang="en-US" sz="1400" dirty="0">
              <a:solidFill>
                <a:prstClr val="black"/>
              </a:solidFill>
            </a:endParaRPr>
          </a:p>
          <a:p>
            <a:r>
              <a:rPr lang="en-US" sz="1400" dirty="0">
                <a:solidFill>
                  <a:prstClr val="black"/>
                </a:solidFill>
              </a:rPr>
              <a:t>Alice in Wonderland </a:t>
            </a:r>
            <a:r>
              <a:rPr lang="en-US" sz="1400" dirty="0">
                <a:solidFill>
                  <a:srgbClr val="002060"/>
                </a:solidFill>
                <a:hlinkClick r:id="rId4"/>
              </a:rPr>
              <a:t>https://www.youtube.com/watch?v=1BWWkXdOui4&amp;index=5&amp;list=UUbDdmTlTwoCUx2p7nScbUCw</a:t>
            </a:r>
            <a:endParaRPr lang="en-US" sz="1400" dirty="0">
              <a:solidFill>
                <a:srgbClr val="002060"/>
              </a:solidFill>
            </a:endParaRPr>
          </a:p>
          <a:p>
            <a:endParaRPr lang="en-US" sz="1400" dirty="0">
              <a:solidFill>
                <a:srgbClr val="002060"/>
              </a:solidFill>
            </a:endParaRPr>
          </a:p>
        </p:txBody>
      </p:sp>
      <p:sp>
        <p:nvSpPr>
          <p:cNvPr id="6" name="TextBox 5"/>
          <p:cNvSpPr txBox="1"/>
          <p:nvPr/>
        </p:nvSpPr>
        <p:spPr>
          <a:xfrm>
            <a:off x="1600200" y="762000"/>
            <a:ext cx="3296608" cy="369332"/>
          </a:xfrm>
          <a:prstGeom prst="rect">
            <a:avLst/>
          </a:prstGeom>
          <a:noFill/>
        </p:spPr>
        <p:txBody>
          <a:bodyPr wrap="none" rtlCol="0">
            <a:spAutoFit/>
          </a:bodyPr>
          <a:lstStyle/>
          <a:p>
            <a:r>
              <a:rPr lang="en-US" dirty="0">
                <a:solidFill>
                  <a:prstClr val="black"/>
                </a:solidFill>
              </a:rPr>
              <a:t>MRI: your brain watching a movie</a:t>
            </a:r>
          </a:p>
        </p:txBody>
      </p:sp>
      <p:sp>
        <p:nvSpPr>
          <p:cNvPr id="7" name="Rectangle 6"/>
          <p:cNvSpPr/>
          <p:nvPr/>
        </p:nvSpPr>
        <p:spPr>
          <a:xfrm>
            <a:off x="1084521" y="5729186"/>
            <a:ext cx="732573" cy="338554"/>
          </a:xfrm>
          <a:prstGeom prst="rect">
            <a:avLst/>
          </a:prstGeom>
        </p:spPr>
        <p:txBody>
          <a:bodyPr wrap="none">
            <a:spAutoFit/>
          </a:bodyPr>
          <a:lstStyle/>
          <a:p>
            <a:r>
              <a:rPr lang="en-US" sz="1600" dirty="0">
                <a:solidFill>
                  <a:prstClr val="black"/>
                </a:solidFill>
              </a:rPr>
              <a:t>Avatar</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6934200"/>
            <a:ext cx="17068800" cy="1900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5733"/>
          <a:stretch/>
        </p:blipFill>
        <p:spPr bwMode="auto">
          <a:xfrm>
            <a:off x="1183263" y="1219200"/>
            <a:ext cx="2068958" cy="2425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145184" y="5536330"/>
            <a:ext cx="5668043" cy="415498"/>
          </a:xfrm>
          <a:prstGeom prst="rect">
            <a:avLst/>
          </a:prstGeom>
        </p:spPr>
        <p:txBody>
          <a:bodyPr wrap="square">
            <a:spAutoFit/>
          </a:bodyPr>
          <a:lstStyle/>
          <a:p>
            <a:r>
              <a:rPr lang="en-US" sz="1050" dirty="0">
                <a:solidFill>
                  <a:prstClr val="black"/>
                </a:solidFill>
                <a:hlinkClick r:id="rId7"/>
              </a:rPr>
              <a:t>https://www.youtube.com/watch?v=7yjHiVfMSHk&amp;list=UUbDdmTlTwoCUx2p7nScbUCw&amp;index=10</a:t>
            </a:r>
            <a:endParaRPr lang="en-US" sz="1050" dirty="0">
              <a:solidFill>
                <a:prstClr val="black"/>
              </a:solidFill>
            </a:endParaRPr>
          </a:p>
          <a:p>
            <a:endParaRPr lang="en-US" sz="1050" dirty="0">
              <a:solidFill>
                <a:prstClr val="black"/>
              </a:solidFill>
            </a:endParaRPr>
          </a:p>
        </p:txBody>
      </p:sp>
      <p:sp>
        <p:nvSpPr>
          <p:cNvPr id="8" name="TextBox 7"/>
          <p:cNvSpPr txBox="1"/>
          <p:nvPr/>
        </p:nvSpPr>
        <p:spPr>
          <a:xfrm>
            <a:off x="1145184" y="5166998"/>
            <a:ext cx="1127937" cy="307777"/>
          </a:xfrm>
          <a:prstGeom prst="rect">
            <a:avLst/>
          </a:prstGeom>
          <a:noFill/>
        </p:spPr>
        <p:txBody>
          <a:bodyPr wrap="none" rtlCol="0">
            <a:spAutoFit/>
          </a:bodyPr>
          <a:lstStyle/>
          <a:p>
            <a:r>
              <a:rPr lang="en-US" sz="1400" dirty="0">
                <a:solidFill>
                  <a:prstClr val="black"/>
                </a:solidFill>
              </a:rPr>
              <a:t>Harry Potter</a:t>
            </a:r>
          </a:p>
        </p:txBody>
      </p:sp>
      <p:pic>
        <p:nvPicPr>
          <p:cNvPr id="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2650097"/>
            <a:ext cx="1981490" cy="2824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99560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0" y="914400"/>
            <a:ext cx="7498080" cy="1143000"/>
          </a:xfrm>
        </p:spPr>
        <p:txBody>
          <a:bodyPr>
            <a:noAutofit/>
          </a:bodyPr>
          <a:lstStyle/>
          <a:p>
            <a:r>
              <a:rPr lang="en-US" sz="3200" dirty="0" smtClean="0"/>
              <a:t>If a tree falls in your dream, </a:t>
            </a:r>
            <a:br>
              <a:rPr lang="en-US" sz="3200" dirty="0" smtClean="0"/>
            </a:br>
            <a:r>
              <a:rPr lang="en-US" sz="3200" dirty="0" smtClean="0"/>
              <a:t>      why does it make a sound?</a:t>
            </a:r>
            <a:endParaRPr lang="en-US" sz="3200" dirty="0"/>
          </a:p>
        </p:txBody>
      </p:sp>
      <p:pic>
        <p:nvPicPr>
          <p:cNvPr id="3082" name="Picture 10" descr="https://encrypted-tbn2.google.com/images?q=tbn:ANd9GcTD6ZsSJVioxzRIpteeBo-hxZ9MSY_iyrDbqB6-i4eygyPeiZ6glA"/>
          <p:cNvPicPr>
            <a:picLocks noChangeAspect="1" noChangeArrowheads="1"/>
          </p:cNvPicPr>
          <p:nvPr/>
        </p:nvPicPr>
        <p:blipFill>
          <a:blip r:embed="rId2" cstate="print"/>
          <a:srcRect/>
          <a:stretch>
            <a:fillRect/>
          </a:stretch>
        </p:blipFill>
        <p:spPr bwMode="auto">
          <a:xfrm>
            <a:off x="6553200" y="3962400"/>
            <a:ext cx="2009775" cy="2276475"/>
          </a:xfrm>
          <a:prstGeom prst="rect">
            <a:avLst/>
          </a:prstGeom>
          <a:noFill/>
        </p:spPr>
      </p:pic>
    </p:spTree>
    <p:extLst>
      <p:ext uri="{BB962C8B-B14F-4D97-AF65-F5344CB8AC3E}">
        <p14:creationId xmlns:p14="http://schemas.microsoft.com/office/powerpoint/2010/main" val="12862400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6000">
              <a:srgbClr val="A603AB"/>
            </a:gs>
            <a:gs pos="24000">
              <a:srgbClr val="0819FB"/>
            </a:gs>
            <a:gs pos="42000">
              <a:srgbClr val="1A8D48"/>
            </a:gs>
            <a:gs pos="60000">
              <a:srgbClr val="FFFF00"/>
            </a:gs>
            <a:gs pos="69000">
              <a:srgbClr val="EE3F17"/>
            </a:gs>
            <a:gs pos="85000">
              <a:srgbClr val="E81766"/>
            </a:gs>
            <a:gs pos="98000">
              <a:srgbClr val="A603AB"/>
            </a:gs>
          </a:gsLst>
          <a:lin ang="4800000" scaled="0"/>
          <a:tileRect l="-100000" t="-1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accent2">
                    <a:lumMod val="75000"/>
                  </a:schemeClr>
                </a:solidFill>
              </a:rPr>
              <a:t>MEMORY</a:t>
            </a:r>
            <a:endParaRPr lang="en-US" dirty="0">
              <a:solidFill>
                <a:schemeClr val="accent2">
                  <a:lumMod val="75000"/>
                </a:schemeClr>
              </a:solidFill>
            </a:endParaRPr>
          </a:p>
        </p:txBody>
      </p:sp>
      <p:sp>
        <p:nvSpPr>
          <p:cNvPr id="7" name="Content Placeholder 6"/>
          <p:cNvSpPr>
            <a:spLocks noGrp="1"/>
          </p:cNvSpPr>
          <p:nvPr>
            <p:ph idx="1"/>
          </p:nvPr>
        </p:nvSpPr>
        <p:spPr>
          <a:xfrm>
            <a:off x="1371600" y="1371600"/>
            <a:ext cx="7498080" cy="4800600"/>
          </a:xfrm>
        </p:spPr>
        <p:txBody>
          <a:bodyPr/>
          <a:lstStyle/>
          <a:p>
            <a:pPr marL="82296" indent="0">
              <a:buNone/>
            </a:pPr>
            <a:r>
              <a:rPr lang="en-US" sz="2800" b="1" dirty="0">
                <a:solidFill>
                  <a:schemeClr val="accent2">
                    <a:lumMod val="75000"/>
                  </a:schemeClr>
                </a:solidFill>
              </a:rPr>
              <a:t>Stages of memory</a:t>
            </a:r>
          </a:p>
          <a:p>
            <a:pPr>
              <a:spcBef>
                <a:spcPts val="0"/>
              </a:spcBef>
              <a:buFont typeface="Wingdings" panose="05000000000000000000" pitchFamily="2" charset="2"/>
              <a:buChar char="§"/>
            </a:pPr>
            <a:r>
              <a:rPr lang="en-US" sz="2000" dirty="0" smtClean="0"/>
              <a:t> Encoding</a:t>
            </a:r>
            <a:endParaRPr lang="en-US" sz="2000" dirty="0"/>
          </a:p>
          <a:p>
            <a:pPr>
              <a:spcBef>
                <a:spcPts val="0"/>
              </a:spcBef>
              <a:buFont typeface="Wingdings" panose="05000000000000000000" pitchFamily="2" charset="2"/>
              <a:buChar char="§"/>
            </a:pPr>
            <a:r>
              <a:rPr lang="en-US" sz="2000" dirty="0"/>
              <a:t> S</a:t>
            </a:r>
            <a:r>
              <a:rPr lang="en-US" sz="2000" dirty="0" smtClean="0"/>
              <a:t>torage</a:t>
            </a:r>
            <a:endParaRPr lang="en-US" sz="2000" dirty="0"/>
          </a:p>
          <a:p>
            <a:pPr>
              <a:spcBef>
                <a:spcPts val="0"/>
              </a:spcBef>
              <a:buFont typeface="Wingdings" panose="05000000000000000000" pitchFamily="2" charset="2"/>
              <a:buChar char="§"/>
            </a:pPr>
            <a:r>
              <a:rPr lang="en-US" sz="2000" dirty="0"/>
              <a:t> R</a:t>
            </a:r>
            <a:r>
              <a:rPr lang="en-US" sz="2000" dirty="0" smtClean="0"/>
              <a:t>etrieval</a:t>
            </a:r>
            <a:endParaRPr lang="en-US" sz="2000" dirty="0"/>
          </a:p>
          <a:p>
            <a:pPr marL="82296" indent="0">
              <a:buNone/>
            </a:pPr>
            <a:r>
              <a:rPr lang="en-US" sz="2400" b="1" dirty="0" smtClean="0">
                <a:solidFill>
                  <a:schemeClr val="accent2">
                    <a:lumMod val="75000"/>
                  </a:schemeClr>
                </a:solidFill>
              </a:rPr>
              <a:t>Kinds </a:t>
            </a:r>
            <a:r>
              <a:rPr lang="en-US" sz="2400" b="1" dirty="0">
                <a:solidFill>
                  <a:schemeClr val="accent2">
                    <a:lumMod val="75000"/>
                  </a:schemeClr>
                </a:solidFill>
              </a:rPr>
              <a:t>of Memory</a:t>
            </a:r>
          </a:p>
          <a:p>
            <a:pPr>
              <a:spcBef>
                <a:spcPts val="0"/>
              </a:spcBef>
              <a:buFont typeface="Wingdings" panose="05000000000000000000" pitchFamily="2" charset="2"/>
              <a:buChar char="§"/>
            </a:pPr>
            <a:r>
              <a:rPr lang="en-US" sz="2000" dirty="0"/>
              <a:t>   </a:t>
            </a:r>
            <a:r>
              <a:rPr lang="en-US" sz="2000" dirty="0" smtClean="0"/>
              <a:t>Short-term memory</a:t>
            </a:r>
            <a:endParaRPr lang="en-US" sz="2000" dirty="0"/>
          </a:p>
          <a:p>
            <a:pPr>
              <a:spcBef>
                <a:spcPts val="0"/>
              </a:spcBef>
              <a:buFont typeface="Wingdings" panose="05000000000000000000" pitchFamily="2" charset="2"/>
              <a:buChar char="§"/>
            </a:pPr>
            <a:r>
              <a:rPr lang="en-US" sz="2000" dirty="0"/>
              <a:t>   W</a:t>
            </a:r>
            <a:r>
              <a:rPr lang="en-US" sz="2000" dirty="0" smtClean="0"/>
              <a:t>orking memory	</a:t>
            </a:r>
            <a:endParaRPr lang="en-US" sz="2000" dirty="0"/>
          </a:p>
          <a:p>
            <a:pPr>
              <a:spcBef>
                <a:spcPts val="0"/>
              </a:spcBef>
              <a:buFont typeface="Wingdings" panose="05000000000000000000" pitchFamily="2" charset="2"/>
              <a:buChar char="§"/>
            </a:pPr>
            <a:r>
              <a:rPr lang="en-US" sz="2000" dirty="0"/>
              <a:t>   L</a:t>
            </a:r>
            <a:r>
              <a:rPr lang="en-US" sz="2000" dirty="0" smtClean="0"/>
              <a:t>ong-term memory  (Explicit and implicit)</a:t>
            </a:r>
          </a:p>
          <a:p>
            <a:pPr marL="82296" indent="0">
              <a:spcBef>
                <a:spcPts val="0"/>
              </a:spcBef>
              <a:buNone/>
            </a:pPr>
            <a:endParaRPr lang="en-US" sz="2000" dirty="0"/>
          </a:p>
          <a:p>
            <a:pPr marL="82296" indent="0">
              <a:buNone/>
            </a:pPr>
            <a:r>
              <a:rPr lang="en-US" sz="2400" b="1" dirty="0" smtClean="0">
                <a:solidFill>
                  <a:schemeClr val="accent2">
                    <a:lumMod val="75000"/>
                  </a:schemeClr>
                </a:solidFill>
              </a:rPr>
              <a:t>Systems </a:t>
            </a:r>
            <a:r>
              <a:rPr lang="en-US" sz="2400" b="1" dirty="0">
                <a:solidFill>
                  <a:schemeClr val="accent2">
                    <a:lumMod val="75000"/>
                  </a:schemeClr>
                </a:solidFill>
              </a:rPr>
              <a:t>for </a:t>
            </a:r>
            <a:r>
              <a:rPr lang="en-US" sz="2400" b="1" dirty="0" smtClean="0">
                <a:solidFill>
                  <a:schemeClr val="accent2">
                    <a:lumMod val="75000"/>
                  </a:schemeClr>
                </a:solidFill>
              </a:rPr>
              <a:t>Consolidation</a:t>
            </a:r>
          </a:p>
          <a:p>
            <a:pPr>
              <a:spcBef>
                <a:spcPts val="0"/>
              </a:spcBef>
              <a:buFont typeface="Wingdings" panose="05000000000000000000" pitchFamily="2" charset="2"/>
              <a:buChar char="§"/>
            </a:pPr>
            <a:r>
              <a:rPr lang="en-US" sz="2000" dirty="0"/>
              <a:t> </a:t>
            </a:r>
            <a:r>
              <a:rPr lang="en-US" sz="2000" dirty="0" smtClean="0"/>
              <a:t>Synaptic consolidation (within minutes)</a:t>
            </a:r>
          </a:p>
          <a:p>
            <a:pPr>
              <a:spcBef>
                <a:spcPts val="0"/>
              </a:spcBef>
              <a:buFont typeface="Wingdings" panose="05000000000000000000" pitchFamily="2" charset="2"/>
              <a:buChar char="§"/>
            </a:pPr>
            <a:r>
              <a:rPr lang="en-US" sz="2000" dirty="0" smtClean="0"/>
              <a:t> Systems consolidation  (while we’re sleeping)</a:t>
            </a:r>
          </a:p>
          <a:p>
            <a:pPr>
              <a:spcBef>
                <a:spcPts val="0"/>
              </a:spcBef>
              <a:buFont typeface="Wingdings" panose="05000000000000000000" pitchFamily="2" charset="2"/>
              <a:buChar char="§"/>
            </a:pPr>
            <a:r>
              <a:rPr lang="en-US" sz="2000" dirty="0"/>
              <a:t> </a:t>
            </a:r>
            <a:r>
              <a:rPr lang="en-US" sz="2000" dirty="0" smtClean="0"/>
              <a:t>Updating and Reconsolidation (weeks, even years later)</a:t>
            </a:r>
          </a:p>
          <a:p>
            <a:pPr>
              <a:buFont typeface="Wingdings" panose="05000000000000000000" pitchFamily="2" charset="2"/>
              <a:buChar char="§"/>
            </a:pPr>
            <a:endParaRPr lang="en-US" sz="2000" dirty="0" smtClean="0"/>
          </a:p>
          <a:p>
            <a:pPr marL="82296" indent="0">
              <a:buNone/>
            </a:pPr>
            <a:endParaRPr lang="en-US" sz="2000" dirty="0"/>
          </a:p>
          <a:p>
            <a:pPr marL="82296" indent="0">
              <a:buNone/>
            </a:pPr>
            <a:endParaRPr lang="en-US" sz="2400" b="1" dirty="0" smtClean="0">
              <a:solidFill>
                <a:schemeClr val="accent2">
                  <a:lumMod val="75000"/>
                </a:schemeClr>
              </a:solidFill>
            </a:endParaRPr>
          </a:p>
          <a:p>
            <a:pPr marL="82296" indent="0">
              <a:buNone/>
            </a:pPr>
            <a:endParaRPr lang="en-US" sz="2400" dirty="0" smtClean="0">
              <a:latin typeface="Arial Rounded MT Bold" panose="020F0704030504030204" pitchFamily="34" charset="0"/>
            </a:endParaRPr>
          </a:p>
          <a:p>
            <a:pPr marL="82296" indent="0">
              <a:buNone/>
            </a:pPr>
            <a:endParaRPr lang="en-US" sz="1800" dirty="0" smtClean="0">
              <a:latin typeface="Arial Rounded MT Bold" panose="020F0704030504030204" pitchFamily="34" charset="0"/>
            </a:endParaRPr>
          </a:p>
        </p:txBody>
      </p:sp>
    </p:spTree>
    <p:extLst>
      <p:ext uri="{BB962C8B-B14F-4D97-AF65-F5344CB8AC3E}">
        <p14:creationId xmlns:p14="http://schemas.microsoft.com/office/powerpoint/2010/main" val="7633223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75000"/>
                  </a:schemeClr>
                </a:solidFill>
              </a:rPr>
              <a:t>Memory Systems</a:t>
            </a:r>
            <a:endParaRPr lang="en-US" dirty="0">
              <a:solidFill>
                <a:schemeClr val="accent6">
                  <a:lumMod val="75000"/>
                </a:schemeClr>
              </a:solidFill>
            </a:endParaRPr>
          </a:p>
        </p:txBody>
      </p:sp>
      <p:sp>
        <p:nvSpPr>
          <p:cNvPr id="3" name="Content Placeholder 2"/>
          <p:cNvSpPr>
            <a:spLocks noGrp="1"/>
          </p:cNvSpPr>
          <p:nvPr>
            <p:ph idx="1"/>
          </p:nvPr>
        </p:nvSpPr>
        <p:spPr>
          <a:xfrm>
            <a:off x="1371600" y="1295400"/>
            <a:ext cx="7498080" cy="4800600"/>
          </a:xfrm>
        </p:spPr>
        <p:txBody>
          <a:bodyPr/>
          <a:lstStyle/>
          <a:p>
            <a:pPr marL="571500" lvl="0" indent="-571500">
              <a:spcBef>
                <a:spcPts val="0"/>
              </a:spcBef>
              <a:buClrTx/>
              <a:buSzTx/>
              <a:buFont typeface="Arial" panose="020B0604020202020204" pitchFamily="34" charset="0"/>
              <a:buChar char="•"/>
            </a:pPr>
            <a:r>
              <a:rPr lang="en-US" sz="2000" b="1" dirty="0" smtClean="0">
                <a:solidFill>
                  <a:srgbClr val="7030A0"/>
                </a:solidFill>
              </a:rPr>
              <a:t>Synaptic </a:t>
            </a:r>
            <a:r>
              <a:rPr lang="en-US" sz="2000" b="1" dirty="0">
                <a:solidFill>
                  <a:srgbClr val="7030A0"/>
                </a:solidFill>
              </a:rPr>
              <a:t>consolidation- within a few hours of </a:t>
            </a:r>
            <a:r>
              <a:rPr lang="en-US" sz="2000" b="1" dirty="0" smtClean="0">
                <a:solidFill>
                  <a:srgbClr val="7030A0"/>
                </a:solidFill>
              </a:rPr>
              <a:t>learning</a:t>
            </a:r>
          </a:p>
          <a:p>
            <a:pPr marL="0" lvl="0" indent="0">
              <a:spcBef>
                <a:spcPts val="0"/>
              </a:spcBef>
              <a:buClrTx/>
              <a:buSzTx/>
              <a:buNone/>
            </a:pPr>
            <a:r>
              <a:rPr lang="en-US" sz="2000" b="1" dirty="0" smtClean="0">
                <a:solidFill>
                  <a:srgbClr val="7030A0"/>
                </a:solidFill>
              </a:rPr>
              <a:t>	(when awake)</a:t>
            </a:r>
          </a:p>
          <a:p>
            <a:pPr marL="0" lvl="0" indent="0">
              <a:spcBef>
                <a:spcPts val="0"/>
              </a:spcBef>
              <a:buClrTx/>
              <a:buSzTx/>
              <a:buNone/>
            </a:pPr>
            <a:endParaRPr lang="en-US" sz="2000" b="1" dirty="0">
              <a:solidFill>
                <a:srgbClr val="7030A0"/>
              </a:solidFill>
            </a:endParaRPr>
          </a:p>
          <a:p>
            <a:pPr marL="571500" lvl="0" indent="-571500">
              <a:spcBef>
                <a:spcPts val="0"/>
              </a:spcBef>
              <a:buClrTx/>
              <a:buSzTx/>
              <a:buFont typeface="Arial" panose="020B0604020202020204" pitchFamily="34" charset="0"/>
              <a:buChar char="•"/>
            </a:pPr>
            <a:r>
              <a:rPr lang="en-US" sz="2000" b="1" dirty="0" smtClean="0">
                <a:solidFill>
                  <a:srgbClr val="7030A0"/>
                </a:solidFill>
              </a:rPr>
              <a:t>Systems </a:t>
            </a:r>
            <a:r>
              <a:rPr lang="en-US" sz="2000" b="1" dirty="0">
                <a:solidFill>
                  <a:srgbClr val="7030A0"/>
                </a:solidFill>
              </a:rPr>
              <a:t>consolidation- over </a:t>
            </a:r>
            <a:r>
              <a:rPr lang="en-US" sz="2000" b="1" dirty="0" smtClean="0">
                <a:solidFill>
                  <a:srgbClr val="7030A0"/>
                </a:solidFill>
              </a:rPr>
              <a:t>days, weeks, maybe months</a:t>
            </a:r>
          </a:p>
          <a:p>
            <a:pPr marL="0" lvl="0" indent="0">
              <a:spcBef>
                <a:spcPts val="0"/>
              </a:spcBef>
              <a:buClrTx/>
              <a:buSzTx/>
              <a:buNone/>
            </a:pPr>
            <a:r>
              <a:rPr lang="en-US" sz="2000" b="1" dirty="0" smtClean="0">
                <a:solidFill>
                  <a:srgbClr val="7030A0"/>
                </a:solidFill>
              </a:rPr>
              <a:t>	(when we’re asleep)</a:t>
            </a:r>
          </a:p>
          <a:p>
            <a:pPr marL="571500" lvl="0" indent="-571500">
              <a:spcBef>
                <a:spcPts val="0"/>
              </a:spcBef>
              <a:buClrTx/>
              <a:buSzTx/>
              <a:buFont typeface="Arial" panose="020B0604020202020204" pitchFamily="34" charset="0"/>
              <a:buChar char="•"/>
            </a:pPr>
            <a:endParaRPr lang="en-US" sz="2000" b="1" dirty="0">
              <a:solidFill>
                <a:srgbClr val="7030A0"/>
              </a:solidFill>
            </a:endParaRPr>
          </a:p>
          <a:p>
            <a:pPr marL="571500" indent="-571500">
              <a:spcBef>
                <a:spcPts val="0"/>
              </a:spcBef>
              <a:buClrTx/>
              <a:buSzTx/>
              <a:buFont typeface="Arial" panose="020B0604020202020204" pitchFamily="34" charset="0"/>
              <a:buChar char="•"/>
            </a:pPr>
            <a:r>
              <a:rPr lang="en-US" sz="2000" b="1" dirty="0" smtClean="0">
                <a:solidFill>
                  <a:srgbClr val="7030A0"/>
                </a:solidFill>
              </a:rPr>
              <a:t>Even years </a:t>
            </a:r>
            <a:r>
              <a:rPr lang="en-US" sz="2000" b="1" dirty="0">
                <a:solidFill>
                  <a:srgbClr val="7030A0"/>
                </a:solidFill>
              </a:rPr>
              <a:t>later</a:t>
            </a:r>
          </a:p>
          <a:p>
            <a:pPr marL="0" lvl="0" indent="0">
              <a:spcBef>
                <a:spcPts val="0"/>
              </a:spcBef>
              <a:buClrTx/>
              <a:buSzTx/>
              <a:buNone/>
            </a:pPr>
            <a:r>
              <a:rPr lang="en-US" sz="2000" b="1" dirty="0" smtClean="0">
                <a:solidFill>
                  <a:srgbClr val="7030A0"/>
                </a:solidFill>
              </a:rPr>
              <a:t>        Memory reconsolidation and Updating consolidation</a:t>
            </a:r>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314209"/>
            <a:ext cx="5391150" cy="2224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29019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4.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4.jpeg"/></Relationships>
</file>

<file path=ppt/theme/_rels/theme13.xml.rels><?xml version="1.0" encoding="UTF-8" standalone="yes"?>
<Relationships xmlns="http://schemas.openxmlformats.org/package/2006/relationships"><Relationship Id="rId1" Type="http://schemas.openxmlformats.org/officeDocument/2006/relationships/image" Target="../media/image4.jpeg"/></Relationships>
</file>

<file path=ppt/theme/_rels/theme14.xml.rels><?xml version="1.0" encoding="UTF-8" standalone="yes"?>
<Relationships xmlns="http://schemas.openxmlformats.org/package/2006/relationships"><Relationship Id="rId1" Type="http://schemas.openxmlformats.org/officeDocument/2006/relationships/image" Target="../media/image4.jpeg"/></Relationships>
</file>

<file path=ppt/theme/_rels/theme15.xml.rels><?xml version="1.0" encoding="UTF-8" standalone="yes"?>
<Relationships xmlns="http://schemas.openxmlformats.org/package/2006/relationships"><Relationship Id="rId1" Type="http://schemas.openxmlformats.org/officeDocument/2006/relationships/image" Target="../media/image4.jpeg"/></Relationships>
</file>

<file path=ppt/theme/_rels/theme16.xml.rels><?xml version="1.0" encoding="UTF-8" standalone="yes"?>
<Relationships xmlns="http://schemas.openxmlformats.org/package/2006/relationships"><Relationship Id="rId1" Type="http://schemas.openxmlformats.org/officeDocument/2006/relationships/image" Target="../media/image4.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4.jpeg"/></Relationships>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NULL"/></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_rels/theme9.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Celestial">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10.xml><?xml version="1.0" encoding="utf-8"?>
<a:theme xmlns:a="http://schemas.openxmlformats.org/drawingml/2006/main" name="9_Solstic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1.xml><?xml version="1.0" encoding="utf-8"?>
<a:theme xmlns:a="http://schemas.openxmlformats.org/drawingml/2006/main" name="6_Celestial">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12.xml><?xml version="1.0" encoding="utf-8"?>
<a:theme xmlns:a="http://schemas.openxmlformats.org/drawingml/2006/main" name="7_Solstic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3.xml><?xml version="1.0" encoding="utf-8"?>
<a:theme xmlns:a="http://schemas.openxmlformats.org/drawingml/2006/main" name="30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4.xml><?xml version="1.0" encoding="utf-8"?>
<a:theme xmlns:a="http://schemas.openxmlformats.org/drawingml/2006/main" name="23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5.xml><?xml version="1.0" encoding="utf-8"?>
<a:theme xmlns:a="http://schemas.openxmlformats.org/drawingml/2006/main" name="27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6.xml><?xml version="1.0" encoding="utf-8"?>
<a:theme xmlns:a="http://schemas.openxmlformats.org/drawingml/2006/main" name="10_Solstic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7.xml><?xml version="1.0" encoding="utf-8"?>
<a:theme xmlns:a="http://schemas.openxmlformats.org/drawingml/2006/main" name="7_Celestial">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 xmlns:thm15="http://schemas.microsoft.com/office/thememl/2012/main" name="Celestial" id="{C4BB2A3D-0E93-4C5F-B0D2-9D3FCE089CC5}" vid="{42E5908D-19A2-46FD-89FA-638B126129EF}"/>
    </a:ext>
  </a:extLst>
</a:theme>
</file>

<file path=ppt/theme/theme18.xml><?xml version="1.0" encoding="utf-8"?>
<a:theme xmlns:a="http://schemas.openxmlformats.org/drawingml/2006/main" name="8_Celestial">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19.xml><?xml version="1.0" encoding="utf-8"?>
<a:theme xmlns:a="http://schemas.openxmlformats.org/drawingml/2006/main" name="1_Solstic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2_Solstic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Solstice">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11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xml><?xml version="1.0" encoding="utf-8"?>
<a:theme xmlns:a="http://schemas.openxmlformats.org/drawingml/2006/main" name="19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18_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7.xml><?xml version="1.0" encoding="utf-8"?>
<a:theme xmlns:a="http://schemas.openxmlformats.org/drawingml/2006/main" name="4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8.xml><?xml version="1.0" encoding="utf-8"?>
<a:theme xmlns:a="http://schemas.openxmlformats.org/drawingml/2006/main" name="12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9.xml><?xml version="1.0" encoding="utf-8"?>
<a:theme xmlns:a="http://schemas.openxmlformats.org/drawingml/2006/main" name="22_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1414</TotalTime>
  <Words>5174</Words>
  <Application>Microsoft Office PowerPoint</Application>
  <PresentationFormat>On-screen Show (4:3)</PresentationFormat>
  <Paragraphs>674</Paragraphs>
  <Slides>52</Slides>
  <Notes>25</Notes>
  <HiddenSlides>0</HiddenSlides>
  <MMClips>0</MMClips>
  <ScaleCrop>false</ScaleCrop>
  <HeadingPairs>
    <vt:vector size="4" baseType="variant">
      <vt:variant>
        <vt:lpstr>Theme</vt:lpstr>
      </vt:variant>
      <vt:variant>
        <vt:i4>19</vt:i4>
      </vt:variant>
      <vt:variant>
        <vt:lpstr>Slide Titles</vt:lpstr>
      </vt:variant>
      <vt:variant>
        <vt:i4>52</vt:i4>
      </vt:variant>
    </vt:vector>
  </HeadingPairs>
  <TitlesOfParts>
    <vt:vector size="71" baseType="lpstr">
      <vt:lpstr>Celestial</vt:lpstr>
      <vt:lpstr>2_Solstice</vt:lpstr>
      <vt:lpstr>6_Solstice</vt:lpstr>
      <vt:lpstr>11_Solstice</vt:lpstr>
      <vt:lpstr>19_Solstice</vt:lpstr>
      <vt:lpstr>18_Solstice</vt:lpstr>
      <vt:lpstr>4_Solstice</vt:lpstr>
      <vt:lpstr>12_Solstice</vt:lpstr>
      <vt:lpstr>22_Solstice</vt:lpstr>
      <vt:lpstr>9_Solstice</vt:lpstr>
      <vt:lpstr>6_Celestial</vt:lpstr>
      <vt:lpstr>7_Solstice</vt:lpstr>
      <vt:lpstr>30_Solstice</vt:lpstr>
      <vt:lpstr>23_Solstice</vt:lpstr>
      <vt:lpstr>27_Solstice</vt:lpstr>
      <vt:lpstr>10_Solstice</vt:lpstr>
      <vt:lpstr>7_Celestial</vt:lpstr>
      <vt:lpstr>8_Celestial</vt:lpstr>
      <vt:lpstr>1_Solstice</vt:lpstr>
      <vt:lpstr>Dreams, Dreaming and the Subconscious </vt:lpstr>
      <vt:lpstr>  </vt:lpstr>
      <vt:lpstr>Is it possible to share thoughts?  Can we share   dreams?</vt:lpstr>
      <vt:lpstr>Synchronized Brain Waves enable rapid learning; new research 2014</vt:lpstr>
      <vt:lpstr>PowerPoint Presentation</vt:lpstr>
      <vt:lpstr>PowerPoint Presentation</vt:lpstr>
      <vt:lpstr>If a tree falls in your dream,        why does it make a sound?</vt:lpstr>
      <vt:lpstr>MEMORY</vt:lpstr>
      <vt:lpstr>Memory Systems</vt:lpstr>
      <vt:lpstr>How does the brain choose what memory to consolidate? </vt:lpstr>
      <vt:lpstr>Memory  </vt:lpstr>
      <vt:lpstr> Memory </vt:lpstr>
      <vt:lpstr>PowerPoint Presentation</vt:lpstr>
      <vt:lpstr>Explicit Memory/Declarative</vt:lpstr>
      <vt:lpstr>Implicit Memory/nondeclarative</vt:lpstr>
      <vt:lpstr>Clive Waring</vt:lpstr>
      <vt:lpstr>PowerPoint Presentation</vt:lpstr>
      <vt:lpstr>Theory  (#2 of 6) Matt Wilson,  MIT Center for Learning and Memory Dreams Create Wisdom</vt:lpstr>
      <vt:lpstr> NEURONS: The Location of Memory </vt:lpstr>
      <vt:lpstr>Sleep is important for memory</vt:lpstr>
      <vt:lpstr>   MEMORY TRIAGE: (Acquisition | consolidation)  </vt:lpstr>
      <vt:lpstr>Dream Theory # 1  The Evolutionary Theory We Dream to Practice Response to Situations Antti Revonsuo</vt:lpstr>
      <vt:lpstr>PowerPoint Presentation</vt:lpstr>
      <vt:lpstr>Default Network Mode  </vt:lpstr>
      <vt:lpstr>Mirror Neurons  a fascinating new area in the early stages of study      </vt:lpstr>
      <vt:lpstr>Reality  Attention Memory </vt:lpstr>
      <vt:lpstr>The attention span of a goldfish</vt:lpstr>
      <vt:lpstr>ATTENTION</vt:lpstr>
      <vt:lpstr>Attention </vt:lpstr>
      <vt:lpstr>Change Blindness A person can be unaware of something that is right in front of their eyes  </vt:lpstr>
      <vt:lpstr>PowerPoint Presentation</vt:lpstr>
      <vt:lpstr>Change Blindness Why are we blind to change? If we miss the elephant in the room-   What else do we miss?</vt:lpstr>
      <vt:lpstr>DREAM Theory (#3 of 6) Francis Crick: Nobel in Physiology for discovering structure of DNA   Dreaming is Like Defragmenting Your Hard Drive</vt:lpstr>
      <vt:lpstr>Brain waves in the stages of sleep</vt:lpstr>
      <vt:lpstr>Brain waves are like  musical notes</vt:lpstr>
      <vt:lpstr>Brain waves</vt:lpstr>
      <vt:lpstr>Beta Brain waves </vt:lpstr>
      <vt:lpstr>Alpha Brain waves</vt:lpstr>
      <vt:lpstr>Theta Brain waves </vt:lpstr>
      <vt:lpstr>delta waves </vt:lpstr>
      <vt:lpstr>Delta Waves</vt:lpstr>
      <vt:lpstr>The Chemicals of Sleep… or not</vt:lpstr>
      <vt:lpstr>Chemicals and Sleep</vt:lpstr>
      <vt:lpstr>Why are dreams weird?</vt:lpstr>
      <vt:lpstr>changes while we sleep </vt:lpstr>
      <vt:lpstr>PowerPoint Presentation</vt:lpstr>
      <vt:lpstr>Stages of sleep: Non-REM</vt:lpstr>
      <vt:lpstr>Stages of sleep: Non-REM, cont.</vt:lpstr>
      <vt:lpstr>Parasomnia  (sleep disorders)</vt:lpstr>
      <vt:lpstr>Additional information and sources</vt:lpstr>
      <vt:lpstr>For more information  | class one and Two:</vt:lpstr>
      <vt:lpstr>Additional information and sources  </vt:lpstr>
    </vt:vector>
  </TitlesOfParts>
  <Company>Salem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CJA</dc:creator>
  <cp:lastModifiedBy>CJA</cp:lastModifiedBy>
  <cp:revision>49</cp:revision>
  <dcterms:created xsi:type="dcterms:W3CDTF">2017-07-22T15:40:59Z</dcterms:created>
  <dcterms:modified xsi:type="dcterms:W3CDTF">2017-07-29T14:02:08Z</dcterms:modified>
</cp:coreProperties>
</file>